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04" r:id="rId2"/>
    <p:sldId id="667" r:id="rId3"/>
    <p:sldId id="689" r:id="rId4"/>
    <p:sldId id="684" r:id="rId5"/>
    <p:sldId id="687" r:id="rId6"/>
    <p:sldId id="661" r:id="rId7"/>
    <p:sldId id="690" r:id="rId8"/>
  </p:sldIdLst>
  <p:sldSz cx="24384000" cy="13716000"/>
  <p:notesSz cx="6858000" cy="9144000"/>
  <p:custDataLst>
    <p:tags r:id="rId10"/>
  </p:custDataLst>
  <p:defaultTextStyle>
    <a:defPPr>
      <a:defRPr lang="de-DE"/>
    </a:defPPr>
    <a:lvl1pPr algn="l" defTabSz="825500" rtl="0" eaLnBrk="0" fontAlgn="base" hangingPunct="0">
      <a:spcBef>
        <a:spcPct val="0"/>
      </a:spcBef>
      <a:spcAft>
        <a:spcPct val="0"/>
      </a:spcAft>
      <a:defRPr sz="3000" kern="1200">
        <a:solidFill>
          <a:srgbClr val="009193"/>
        </a:solidFill>
        <a:latin typeface="Arial" panose="020B0604020202020204" pitchFamily="34" charset="0"/>
        <a:ea typeface="+mn-ea"/>
        <a:cs typeface="+mn-cs"/>
        <a:sym typeface="Helvetica Light"/>
      </a:defRPr>
    </a:lvl1pPr>
    <a:lvl2pPr indent="228600" algn="l" defTabSz="825500" rtl="0" eaLnBrk="0" fontAlgn="base" hangingPunct="0">
      <a:spcBef>
        <a:spcPct val="0"/>
      </a:spcBef>
      <a:spcAft>
        <a:spcPct val="0"/>
      </a:spcAft>
      <a:defRPr sz="3000" kern="1200">
        <a:solidFill>
          <a:srgbClr val="009193"/>
        </a:solidFill>
        <a:latin typeface="Arial" panose="020B0604020202020204" pitchFamily="34" charset="0"/>
        <a:ea typeface="+mn-ea"/>
        <a:cs typeface="+mn-cs"/>
        <a:sym typeface="Helvetica Light"/>
      </a:defRPr>
    </a:lvl2pPr>
    <a:lvl3pPr indent="457200" algn="l" defTabSz="825500" rtl="0" eaLnBrk="0" fontAlgn="base" hangingPunct="0">
      <a:spcBef>
        <a:spcPct val="0"/>
      </a:spcBef>
      <a:spcAft>
        <a:spcPct val="0"/>
      </a:spcAft>
      <a:defRPr sz="3000" kern="1200">
        <a:solidFill>
          <a:srgbClr val="009193"/>
        </a:solidFill>
        <a:latin typeface="Arial" panose="020B0604020202020204" pitchFamily="34" charset="0"/>
        <a:ea typeface="+mn-ea"/>
        <a:cs typeface="+mn-cs"/>
        <a:sym typeface="Helvetica Light"/>
      </a:defRPr>
    </a:lvl3pPr>
    <a:lvl4pPr indent="685800" algn="l" defTabSz="825500" rtl="0" eaLnBrk="0" fontAlgn="base" hangingPunct="0">
      <a:spcBef>
        <a:spcPct val="0"/>
      </a:spcBef>
      <a:spcAft>
        <a:spcPct val="0"/>
      </a:spcAft>
      <a:defRPr sz="3000" kern="1200">
        <a:solidFill>
          <a:srgbClr val="009193"/>
        </a:solidFill>
        <a:latin typeface="Arial" panose="020B0604020202020204" pitchFamily="34" charset="0"/>
        <a:ea typeface="+mn-ea"/>
        <a:cs typeface="+mn-cs"/>
        <a:sym typeface="Helvetica Light"/>
      </a:defRPr>
    </a:lvl4pPr>
    <a:lvl5pPr indent="914400" algn="l" defTabSz="825500" rtl="0" eaLnBrk="0" fontAlgn="base" hangingPunct="0">
      <a:spcBef>
        <a:spcPct val="0"/>
      </a:spcBef>
      <a:spcAft>
        <a:spcPct val="0"/>
      </a:spcAft>
      <a:defRPr sz="3000" kern="1200">
        <a:solidFill>
          <a:srgbClr val="009193"/>
        </a:solidFill>
        <a:latin typeface="Arial" panose="020B0604020202020204" pitchFamily="34" charset="0"/>
        <a:ea typeface="+mn-ea"/>
        <a:cs typeface="+mn-cs"/>
        <a:sym typeface="Helvetica Light"/>
      </a:defRPr>
    </a:lvl5pPr>
    <a:lvl6pPr marL="2286000" algn="l" defTabSz="914400" rtl="0" eaLnBrk="1" latinLnBrk="0" hangingPunct="1">
      <a:defRPr sz="3000" kern="1200">
        <a:solidFill>
          <a:srgbClr val="009193"/>
        </a:solidFill>
        <a:latin typeface="Arial" panose="020B0604020202020204" pitchFamily="34" charset="0"/>
        <a:ea typeface="+mn-ea"/>
        <a:cs typeface="+mn-cs"/>
        <a:sym typeface="Helvetica Light"/>
      </a:defRPr>
    </a:lvl6pPr>
    <a:lvl7pPr marL="2743200" algn="l" defTabSz="914400" rtl="0" eaLnBrk="1" latinLnBrk="0" hangingPunct="1">
      <a:defRPr sz="3000" kern="1200">
        <a:solidFill>
          <a:srgbClr val="009193"/>
        </a:solidFill>
        <a:latin typeface="Arial" panose="020B0604020202020204" pitchFamily="34" charset="0"/>
        <a:ea typeface="+mn-ea"/>
        <a:cs typeface="+mn-cs"/>
        <a:sym typeface="Helvetica Light"/>
      </a:defRPr>
    </a:lvl7pPr>
    <a:lvl8pPr marL="3200400" algn="l" defTabSz="914400" rtl="0" eaLnBrk="1" latinLnBrk="0" hangingPunct="1">
      <a:defRPr sz="3000" kern="1200">
        <a:solidFill>
          <a:srgbClr val="009193"/>
        </a:solidFill>
        <a:latin typeface="Arial" panose="020B0604020202020204" pitchFamily="34" charset="0"/>
        <a:ea typeface="+mn-ea"/>
        <a:cs typeface="+mn-cs"/>
        <a:sym typeface="Helvetica Light"/>
      </a:defRPr>
    </a:lvl8pPr>
    <a:lvl9pPr marL="3657600" algn="l" defTabSz="914400" rtl="0" eaLnBrk="1" latinLnBrk="0" hangingPunct="1">
      <a:defRPr sz="3000" kern="1200">
        <a:solidFill>
          <a:srgbClr val="009193"/>
        </a:solidFill>
        <a:latin typeface="Arial" panose="020B0604020202020204" pitchFamily="34" charset="0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7019">
          <p15:clr>
            <a:srgbClr val="A4A3A4"/>
          </p15:clr>
        </p15:guide>
        <p15:guide id="2" orient="horz" pos="3912" userDrawn="1">
          <p15:clr>
            <a:srgbClr val="A4A3A4"/>
          </p15:clr>
        </p15:guide>
        <p15:guide id="3" pos="5299" userDrawn="1">
          <p15:clr>
            <a:srgbClr val="A4A3A4"/>
          </p15:clr>
        </p15:guide>
        <p15:guide id="4" pos="12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tsch, Magdalene, Vodafone DE (External)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00"/>
    <a:srgbClr val="177CFB"/>
    <a:srgbClr val="D5D8DC"/>
    <a:srgbClr val="343434"/>
    <a:srgbClr val="29FD2F"/>
    <a:srgbClr val="393E44"/>
    <a:srgbClr val="B61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254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95126" autoAdjust="0"/>
  </p:normalViewPr>
  <p:slideViewPr>
    <p:cSldViewPr snapToGrid="0" snapToObjects="1">
      <p:cViewPr varScale="1">
        <p:scale>
          <a:sx n="46" d="100"/>
          <a:sy n="46" d="100"/>
        </p:scale>
        <p:origin x="1144" y="192"/>
      </p:cViewPr>
      <p:guideLst>
        <p:guide orient="horz" pos="7019"/>
        <p:guide orient="horz" pos="3912"/>
        <p:guide pos="5299"/>
        <p:guide pos="12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50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1049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8675" name="Shape 1050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>
              <a:sym typeface="Lucida Grand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2200">
        <a:solidFill>
          <a:schemeClr val="tx1"/>
        </a:solidFill>
        <a:latin typeface="Lucida Grande"/>
        <a:ea typeface="Lucida Grande"/>
        <a:cs typeface="Lucida Grande"/>
        <a:sym typeface="Lucida Grande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2200">
        <a:solidFill>
          <a:schemeClr val="tx1"/>
        </a:solidFill>
        <a:latin typeface="Lucida Grande"/>
        <a:ea typeface="Lucida Grande"/>
        <a:cs typeface="Lucida Grande"/>
        <a:sym typeface="Lucida Grande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2200">
        <a:solidFill>
          <a:schemeClr val="tx1"/>
        </a:solidFill>
        <a:latin typeface="Lucida Grande"/>
        <a:ea typeface="Lucida Grande"/>
        <a:cs typeface="Lucida Grande"/>
        <a:sym typeface="Lucida Grande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2200">
        <a:solidFill>
          <a:schemeClr val="tx1"/>
        </a:solidFill>
        <a:latin typeface="Lucida Grande"/>
        <a:ea typeface="Lucida Grande"/>
        <a:cs typeface="Lucida Grande"/>
        <a:sym typeface="Lucida Grande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2200">
        <a:solidFill>
          <a:schemeClr val="tx1"/>
        </a:solidFill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6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0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-0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8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4098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hape 2"/>
          <p:cNvSpPr>
            <a:spLocks/>
          </p:cNvSpPr>
          <p:nvPr/>
        </p:nvSpPr>
        <p:spPr bwMode="auto">
          <a:xfrm>
            <a:off x="766763" y="12776200"/>
            <a:ext cx="6413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 eaLnBrk="1">
              <a:lnSpc>
                <a:spcPct val="120000"/>
              </a:lnSpc>
              <a:spcBef>
                <a:spcPts val="4500"/>
              </a:spcBef>
            </a:pPr>
            <a:fld id="{33495E19-A032-4FE9-9EEB-DF100FFD348F}" type="slidenum">
              <a:rPr lang="de-DE" altLang="de-DE" sz="1800" b="1">
                <a:solidFill>
                  <a:srgbClr val="797979"/>
                </a:solidFill>
              </a:rPr>
              <a:pPr algn="r" eaLnBrk="1">
                <a:lnSpc>
                  <a:spcPct val="120000"/>
                </a:lnSpc>
                <a:spcBef>
                  <a:spcPts val="4500"/>
                </a:spcBef>
              </a:pPr>
              <a:t>‹Nr.›</a:t>
            </a:fld>
            <a:r>
              <a:rPr lang="de-DE" altLang="de-DE" sz="1800">
                <a:solidFill>
                  <a:srgbClr val="797979"/>
                </a:solidFill>
              </a:rPr>
              <a:t>￼</a:t>
            </a:r>
          </a:p>
        </p:txBody>
      </p:sp>
      <p:pic>
        <p:nvPicPr>
          <p:cNvPr id="5" name="Bild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" y="244475"/>
            <a:ext cx="24765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9" name="think-cell Folie" r:id="rId8" imgW="360" imgH="360" progId="TCLayout.ActiveDocument.1">
                  <p:embed/>
                </p:oleObj>
              </mc:Choice>
              <mc:Fallback>
                <p:oleObj name="think-cell Folie" r:id="rId8" imgW="360" imgH="360" progId="TCLayout.ActiveDocument.1">
                  <p:embed/>
                  <p:pic>
                    <p:nvPicPr>
                      <p:cNvPr id="4101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" name="Shape 412"/>
          <p:cNvSpPr>
            <a:spLocks noGrp="1"/>
          </p:cNvSpPr>
          <p:nvPr>
            <p:ph type="pic" idx="13"/>
          </p:nvPr>
        </p:nvSpPr>
        <p:spPr>
          <a:xfrm>
            <a:off x="-1" y="0"/>
            <a:ext cx="24383801" cy="137160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pPr lvl="0"/>
            <a:r>
              <a:rPr lang="de-DE" noProof="0">
                <a:sym typeface="Montserrat Light"/>
              </a:rPr>
              <a:t>Bild durch Klicken auf Symbol hinzufügen</a:t>
            </a:r>
            <a:endParaRPr lang="de-DE" noProof="0" dirty="0"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0408974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22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5122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hape 2"/>
          <p:cNvSpPr>
            <a:spLocks/>
          </p:cNvSpPr>
          <p:nvPr/>
        </p:nvSpPr>
        <p:spPr bwMode="auto">
          <a:xfrm>
            <a:off x="766763" y="12776200"/>
            <a:ext cx="6413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 eaLnBrk="1">
              <a:lnSpc>
                <a:spcPct val="120000"/>
              </a:lnSpc>
              <a:spcBef>
                <a:spcPts val="4500"/>
              </a:spcBef>
            </a:pPr>
            <a:fld id="{9DC997AE-A596-4684-BE21-584C9F5D2005}" type="slidenum">
              <a:rPr lang="de-DE" altLang="de-DE" sz="1800" b="1">
                <a:solidFill>
                  <a:srgbClr val="797979"/>
                </a:solidFill>
              </a:rPr>
              <a:pPr algn="r" eaLnBrk="1">
                <a:lnSpc>
                  <a:spcPct val="120000"/>
                </a:lnSpc>
                <a:spcBef>
                  <a:spcPts val="4500"/>
                </a:spcBef>
              </a:pPr>
              <a:t>‹Nr.›</a:t>
            </a:fld>
            <a:r>
              <a:rPr lang="de-DE" altLang="de-DE" sz="1800">
                <a:solidFill>
                  <a:srgbClr val="797979"/>
                </a:solidFill>
              </a:rPr>
              <a:t>￼</a:t>
            </a:r>
          </a:p>
        </p:txBody>
      </p:sp>
      <p:pic>
        <p:nvPicPr>
          <p:cNvPr id="6" name="Bild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" y="244475"/>
            <a:ext cx="24765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23" name="think-cell Folie" r:id="rId8" imgW="360" imgH="360" progId="TCLayout.ActiveDocument.1">
                  <p:embed/>
                </p:oleObj>
              </mc:Choice>
              <mc:Fallback>
                <p:oleObj name="think-cell Folie" r:id="rId8" imgW="360" imgH="360" progId="TCLayout.ActiveDocument.1">
                  <p:embed/>
                  <p:pic>
                    <p:nvPicPr>
                      <p:cNvPr id="5125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Shape 1032"/>
          <p:cNvSpPr>
            <a:spLocks noGrp="1"/>
          </p:cNvSpPr>
          <p:nvPr>
            <p:ph type="title"/>
          </p:nvPr>
        </p:nvSpPr>
        <p:spPr>
          <a:xfrm>
            <a:off x="2027039" y="2025848"/>
            <a:ext cx="20317222" cy="1782763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33" name="Shape 1033"/>
          <p:cNvSpPr>
            <a:spLocks noGrp="1"/>
          </p:cNvSpPr>
          <p:nvPr>
            <p:ph type="body" sz="half" idx="1"/>
          </p:nvPr>
        </p:nvSpPr>
        <p:spPr>
          <a:xfrm>
            <a:off x="2027039" y="4577079"/>
            <a:ext cx="20317222" cy="584813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8400" b="1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228600">
              <a:lnSpc>
                <a:spcPct val="100000"/>
              </a:lnSpc>
              <a:spcBef>
                <a:spcPts val="0"/>
              </a:spcBef>
              <a:buSzTx/>
              <a:buNone/>
              <a:defRPr sz="4800" b="1" i="0" spc="240">
                <a:solidFill>
                  <a:srgbClr val="212121"/>
                </a:solidFill>
                <a:latin typeface="Arial Fett" charset="0"/>
                <a:ea typeface="Arial Fett" charset="0"/>
                <a:cs typeface="Arial Fett" charset="0"/>
                <a:sym typeface="Montserrat"/>
              </a:defRPr>
            </a:lvl2pPr>
            <a:lvl3pPr marL="0" indent="457200">
              <a:spcBef>
                <a:spcPts val="5900"/>
              </a:spcBef>
              <a:buSzTx/>
              <a:buNone/>
            </a:lvl3pPr>
            <a:lvl4pPr marL="0" indent="685800">
              <a:spcBef>
                <a:spcPts val="4500"/>
              </a:spcBef>
              <a:buSzTx/>
              <a:buNone/>
              <a:defRPr>
                <a:solidFill>
                  <a:srgbClr val="929292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>
              <a:spcBef>
                <a:spcPts val="0"/>
              </a:spcBef>
              <a:buSzTx/>
              <a:buNone/>
              <a:defRPr>
                <a:solidFill>
                  <a:srgbClr val="009193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212518264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kt 2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0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Shape 2"/>
          <p:cNvSpPr>
            <a:spLocks/>
          </p:cNvSpPr>
          <p:nvPr/>
        </p:nvSpPr>
        <p:spPr bwMode="auto">
          <a:xfrm>
            <a:off x="766763" y="12776200"/>
            <a:ext cx="6413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 eaLnBrk="1">
              <a:lnSpc>
                <a:spcPct val="120000"/>
              </a:lnSpc>
              <a:spcBef>
                <a:spcPts val="4500"/>
              </a:spcBef>
            </a:pPr>
            <a:fld id="{23F311CF-D415-4FB4-AA1C-597F22B0A005}" type="slidenum">
              <a:rPr lang="de-DE" altLang="de-DE" sz="1800" b="1">
                <a:solidFill>
                  <a:srgbClr val="797979"/>
                </a:solidFill>
              </a:rPr>
              <a:pPr algn="r" eaLnBrk="1">
                <a:lnSpc>
                  <a:spcPct val="120000"/>
                </a:lnSpc>
                <a:spcBef>
                  <a:spcPts val="4500"/>
                </a:spcBef>
              </a:pPr>
              <a:t>‹Nr.›</a:t>
            </a:fld>
            <a:r>
              <a:rPr lang="de-DE" altLang="de-DE" sz="1800">
                <a:solidFill>
                  <a:srgbClr val="797979"/>
                </a:solidFill>
              </a:rPr>
              <a:t>￼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2060575" y="701675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de-DE" dirty="0"/>
              <a:t>TITELTEXT</a:t>
            </a:r>
          </a:p>
        </p:txBody>
      </p:sp>
      <p:sp>
        <p:nvSpPr>
          <p:cNvPr id="1029" name="Shape 5"/>
          <p:cNvSpPr>
            <a:spLocks noGrp="1"/>
          </p:cNvSpPr>
          <p:nvPr>
            <p:ph type="body" idx="1"/>
          </p:nvPr>
        </p:nvSpPr>
        <p:spPr bwMode="auto">
          <a:xfrm>
            <a:off x="2060575" y="3541713"/>
            <a:ext cx="21005800" cy="920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>
                <a:sym typeface="Montserrat Light"/>
              </a:rPr>
              <a:t>Textebene 1</a:t>
            </a:r>
          </a:p>
          <a:p>
            <a:pPr lvl="1"/>
            <a:r>
              <a:rPr lang="de-DE" altLang="de-DE">
                <a:sym typeface="Montserrat Light"/>
              </a:rPr>
              <a:t>Textebene 2</a:t>
            </a:r>
          </a:p>
          <a:p>
            <a:pPr lvl="2"/>
            <a:r>
              <a:rPr lang="de-DE" altLang="de-DE">
                <a:sym typeface="Montserrat Light"/>
              </a:rPr>
              <a:t>Textebene 3</a:t>
            </a:r>
          </a:p>
          <a:p>
            <a:pPr lvl="3"/>
            <a:r>
              <a:rPr lang="de-DE" altLang="de-DE">
                <a:sym typeface="Montserrat Light"/>
              </a:rPr>
              <a:t>Textebene 4</a:t>
            </a:r>
          </a:p>
          <a:p>
            <a:pPr lvl="4"/>
            <a:r>
              <a:rPr lang="de-DE" altLang="de-DE">
                <a:sym typeface="Montserrat Light"/>
              </a:rPr>
              <a:t>Textebene 5</a:t>
            </a:r>
          </a:p>
        </p:txBody>
      </p:sp>
      <p:pic>
        <p:nvPicPr>
          <p:cNvPr id="1030" name="Bild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" y="244475"/>
            <a:ext cx="24765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ransition spd="med"/>
  <p:txStyles>
    <p:titleStyle>
      <a:lvl1pPr algn="l" defTabSz="8255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1200" b="1" spc="560">
          <a:solidFill>
            <a:srgbClr val="212121"/>
          </a:solidFill>
          <a:latin typeface="Rajdhani Fett" charset="0"/>
          <a:ea typeface="+mj-ea"/>
          <a:cs typeface="+mj-cs"/>
          <a:sym typeface="Montserrat Semi Bold"/>
        </a:defRPr>
      </a:lvl1pPr>
      <a:lvl2pPr algn="l" defTabSz="8255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1200" b="1" spc="560">
          <a:solidFill>
            <a:srgbClr val="212121"/>
          </a:solidFill>
          <a:latin typeface="Rajdhani Fett"/>
          <a:ea typeface="+mj-ea"/>
          <a:cs typeface="+mj-cs"/>
          <a:sym typeface="Montserrat Semi Bold"/>
        </a:defRPr>
      </a:lvl2pPr>
      <a:lvl3pPr algn="l" defTabSz="8255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1200" b="1" spc="560">
          <a:solidFill>
            <a:srgbClr val="212121"/>
          </a:solidFill>
          <a:latin typeface="Rajdhani Fett"/>
          <a:ea typeface="+mj-ea"/>
          <a:cs typeface="+mj-cs"/>
          <a:sym typeface="Montserrat Semi Bold"/>
        </a:defRPr>
      </a:lvl3pPr>
      <a:lvl4pPr algn="l" defTabSz="8255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1200" b="1" spc="560">
          <a:solidFill>
            <a:srgbClr val="212121"/>
          </a:solidFill>
          <a:latin typeface="Rajdhani Fett"/>
          <a:ea typeface="+mj-ea"/>
          <a:cs typeface="+mj-cs"/>
          <a:sym typeface="Montserrat Semi Bold"/>
        </a:defRPr>
      </a:lvl4pPr>
      <a:lvl5pPr algn="l" defTabSz="8255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1200" b="1" spc="560">
          <a:solidFill>
            <a:srgbClr val="212121"/>
          </a:solidFill>
          <a:latin typeface="Rajdhani Fett"/>
          <a:ea typeface="+mj-ea"/>
          <a:cs typeface="+mj-cs"/>
          <a:sym typeface="Montserrat Semi Bold"/>
        </a:defRPr>
      </a:lvl5pPr>
      <a:lvl6pPr marL="0" marR="0" indent="1143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6pPr>
      <a:lvl7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7pPr>
      <a:lvl8pPr marL="0" marR="0" indent="1600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8pPr>
      <a:lvl9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9pPr>
    </p:titleStyle>
    <p:bodyStyle>
      <a:lvl1pPr marL="365125" indent="-365125" algn="l" defTabSz="825500" rtl="0" eaLnBrk="0" fontAlgn="base" hangingPunct="0">
        <a:lnSpc>
          <a:spcPct val="120000"/>
        </a:lnSpc>
        <a:spcBef>
          <a:spcPts val="5200"/>
        </a:spcBef>
        <a:spcAft>
          <a:spcPct val="0"/>
        </a:spcAft>
        <a:buSzPct val="75000"/>
        <a:buChar char="•"/>
        <a:defRPr sz="3000">
          <a:solidFill>
            <a:srgbClr val="5E5E5E"/>
          </a:solidFill>
          <a:latin typeface="Arial" charset="0"/>
          <a:ea typeface="Arial" charset="0"/>
          <a:cs typeface="Arial" charset="0"/>
          <a:sym typeface="Montserrat Light"/>
        </a:defRPr>
      </a:lvl1pPr>
      <a:lvl2pPr marL="1000125" indent="-365125" algn="l" defTabSz="825500" rtl="0" eaLnBrk="0" fontAlgn="base" hangingPunct="0">
        <a:lnSpc>
          <a:spcPct val="120000"/>
        </a:lnSpc>
        <a:spcBef>
          <a:spcPts val="5200"/>
        </a:spcBef>
        <a:spcAft>
          <a:spcPct val="0"/>
        </a:spcAft>
        <a:buSzPct val="75000"/>
        <a:buChar char="•"/>
        <a:defRPr sz="3000">
          <a:solidFill>
            <a:srgbClr val="5E5E5E"/>
          </a:solidFill>
          <a:latin typeface="Arial" charset="0"/>
          <a:ea typeface="Arial" charset="0"/>
          <a:cs typeface="Arial" charset="0"/>
          <a:sym typeface="Montserrat Light"/>
        </a:defRPr>
      </a:lvl2pPr>
      <a:lvl3pPr marL="1635125" indent="-365125" algn="l" defTabSz="825500" rtl="0" eaLnBrk="0" fontAlgn="base" hangingPunct="0">
        <a:lnSpc>
          <a:spcPct val="120000"/>
        </a:lnSpc>
        <a:spcBef>
          <a:spcPts val="5200"/>
        </a:spcBef>
        <a:spcAft>
          <a:spcPct val="0"/>
        </a:spcAft>
        <a:buSzPct val="75000"/>
        <a:buChar char="•"/>
        <a:defRPr sz="3000">
          <a:solidFill>
            <a:srgbClr val="5E5E5E"/>
          </a:solidFill>
          <a:latin typeface="Arial" charset="0"/>
          <a:ea typeface="Arial" charset="0"/>
          <a:cs typeface="Arial" charset="0"/>
          <a:sym typeface="Montserrat Light"/>
        </a:defRPr>
      </a:lvl3pPr>
      <a:lvl4pPr marL="2270125" indent="-365125" algn="l" defTabSz="825500" rtl="0" eaLnBrk="0" fontAlgn="base" hangingPunct="0">
        <a:lnSpc>
          <a:spcPct val="120000"/>
        </a:lnSpc>
        <a:spcBef>
          <a:spcPts val="5200"/>
        </a:spcBef>
        <a:spcAft>
          <a:spcPct val="0"/>
        </a:spcAft>
        <a:buSzPct val="75000"/>
        <a:buChar char="•"/>
        <a:defRPr sz="3000">
          <a:solidFill>
            <a:srgbClr val="5E5E5E"/>
          </a:solidFill>
          <a:latin typeface="Arial" charset="0"/>
          <a:ea typeface="Arial" charset="0"/>
          <a:cs typeface="Arial" charset="0"/>
          <a:sym typeface="Montserrat Light"/>
        </a:defRPr>
      </a:lvl4pPr>
      <a:lvl5pPr marL="2905125" indent="-365125" algn="l" defTabSz="825500" rtl="0" eaLnBrk="0" fontAlgn="base" hangingPunct="0">
        <a:lnSpc>
          <a:spcPct val="120000"/>
        </a:lnSpc>
        <a:spcBef>
          <a:spcPts val="5200"/>
        </a:spcBef>
        <a:spcAft>
          <a:spcPct val="0"/>
        </a:spcAft>
        <a:buSzPct val="75000"/>
        <a:buChar char="•"/>
        <a:defRPr sz="3000">
          <a:solidFill>
            <a:srgbClr val="5E5E5E"/>
          </a:solidFill>
          <a:latin typeface="Arial" charset="0"/>
          <a:ea typeface="Arial" charset="0"/>
          <a:cs typeface="Arial" charset="0"/>
          <a:sym typeface="Montserrat Light"/>
        </a:defRPr>
      </a:lvl5pPr>
      <a:lvl6pPr marL="14165383" marR="0" indent="-10990383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Light"/>
          <a:ea typeface="Montserrat Light"/>
          <a:cs typeface="Montserrat Light"/>
          <a:sym typeface="Montserrat Light"/>
        </a:defRPr>
      </a:lvl6pPr>
      <a:lvl7pPr marL="14800383" marR="0" indent="-10990383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Light"/>
          <a:ea typeface="Montserrat Light"/>
          <a:cs typeface="Montserrat Light"/>
          <a:sym typeface="Montserrat Light"/>
        </a:defRPr>
      </a:lvl7pPr>
      <a:lvl8pPr marL="15435383" marR="0" indent="-10990383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Light"/>
          <a:ea typeface="Montserrat Light"/>
          <a:cs typeface="Montserrat Light"/>
          <a:sym typeface="Montserrat Light"/>
        </a:defRPr>
      </a:lvl8pPr>
      <a:lvl9pPr marL="16070383" marR="0" indent="-10990383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Light"/>
          <a:ea typeface="Montserrat Light"/>
          <a:cs typeface="Montserrat Light"/>
          <a:sym typeface="Montserrat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8.xml"/><Relationship Id="rId7" Type="http://schemas.openxmlformats.org/officeDocument/2006/relationships/image" Target="../media/image2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.xml"/><Relationship Id="rId7" Type="http://schemas.openxmlformats.org/officeDocument/2006/relationships/image" Target="../media/image2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.xml"/><Relationship Id="rId7" Type="http://schemas.openxmlformats.org/officeDocument/2006/relationships/image" Target="../media/image2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4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jpeg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2.jpeg"/><Relationship Id="rId3" Type="http://schemas.openxmlformats.org/officeDocument/2006/relationships/tags" Target="../tags/tag16.xml"/><Relationship Id="rId7" Type="http://schemas.openxmlformats.org/officeDocument/2006/relationships/image" Target="../media/image2.emf"/><Relationship Id="rId12" Type="http://schemas.openxmlformats.org/officeDocument/2006/relationships/image" Target="../media/image18.png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8.xml"/><Relationship Id="rId7" Type="http://schemas.openxmlformats.org/officeDocument/2006/relationships/image" Target="../media/image2.emf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13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3801" cy="13716001"/>
          </a:xfrm>
          <a:solidFill>
            <a:schemeClr val="bg1">
              <a:alpha val="0"/>
            </a:schemeClr>
          </a:solidFill>
        </p:spPr>
      </p:pic>
      <p:sp>
        <p:nvSpPr>
          <p:cNvPr id="6" name="Rechteck 5"/>
          <p:cNvSpPr/>
          <p:nvPr/>
        </p:nvSpPr>
        <p:spPr>
          <a:xfrm>
            <a:off x="0" y="0"/>
            <a:ext cx="24383801" cy="13716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532" y="3248081"/>
            <a:ext cx="5708836" cy="7219772"/>
          </a:xfrm>
          <a:prstGeom prst="rect">
            <a:avLst/>
          </a:prstGeom>
        </p:spPr>
      </p:pic>
      <p:sp>
        <p:nvSpPr>
          <p:cNvPr id="7" name="Shape 1101">
            <a:extLst>
              <a:ext uri="{FF2B5EF4-FFF2-40B4-BE49-F238E27FC236}">
                <a16:creationId xmlns:a16="http://schemas.microsoft.com/office/drawing/2014/main" id="{E95D105F-46A5-C245-985F-C0B34A7BECB5}"/>
              </a:ext>
            </a:extLst>
          </p:cNvPr>
          <p:cNvSpPr txBox="1">
            <a:spLocks/>
          </p:cNvSpPr>
          <p:nvPr/>
        </p:nvSpPr>
        <p:spPr>
          <a:xfrm>
            <a:off x="1263650" y="922338"/>
            <a:ext cx="21856700" cy="2532062"/>
          </a:xfrm>
          <a:prstGeom prst="rect">
            <a:avLst/>
          </a:prstGeom>
        </p:spPr>
        <p:txBody>
          <a:bodyPr/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Rajdhani Fett" charset="0"/>
                <a:ea typeface="+mj-ea"/>
                <a:cs typeface="+mj-cs"/>
                <a:sym typeface="Montserrat Semi 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9pPr>
          </a:lstStyle>
          <a:p>
            <a:pPr algn="ctr" eaLnBrk="1" fontAlgn="auto" hangingPunct="1">
              <a:lnSpc>
                <a:spcPct val="120000"/>
              </a:lnSpc>
              <a:defRPr/>
            </a:pPr>
            <a:r>
              <a:rPr lang="de-DE" sz="8000" kern="0" cap="all" spc="0" dirty="0">
                <a:solidFill>
                  <a:srgbClr val="FFFFFF"/>
                </a:solidFill>
                <a:latin typeface="+mn-lt"/>
              </a:rPr>
              <a:t>Briefing-/Konzeptvorlage</a:t>
            </a:r>
          </a:p>
          <a:p>
            <a:pPr algn="ctr" eaLnBrk="1" fontAlgn="auto" hangingPunct="1">
              <a:lnSpc>
                <a:spcPct val="120000"/>
              </a:lnSpc>
              <a:defRPr/>
            </a:pPr>
            <a:r>
              <a:rPr lang="de-DE" sz="8000" kern="0" cap="all" spc="0" dirty="0">
                <a:solidFill>
                  <a:srgbClr val="FFFFFF"/>
                </a:solidFill>
                <a:latin typeface="+mn-lt"/>
              </a:rPr>
              <a:t>CampCode „Kampagnenname“</a:t>
            </a:r>
          </a:p>
        </p:txBody>
      </p:sp>
      <p:sp>
        <p:nvSpPr>
          <p:cNvPr id="8" name="Shape 1101">
            <a:extLst>
              <a:ext uri="{FF2B5EF4-FFF2-40B4-BE49-F238E27FC236}">
                <a16:creationId xmlns:a16="http://schemas.microsoft.com/office/drawing/2014/main" id="{101217E1-35A7-3A46-AF2E-9EB2F5EEE675}"/>
              </a:ext>
            </a:extLst>
          </p:cNvPr>
          <p:cNvSpPr txBox="1">
            <a:spLocks/>
          </p:cNvSpPr>
          <p:nvPr/>
        </p:nvSpPr>
        <p:spPr>
          <a:xfrm>
            <a:off x="1277505" y="9920081"/>
            <a:ext cx="21856700" cy="2532062"/>
          </a:xfrm>
          <a:prstGeom prst="rect">
            <a:avLst/>
          </a:prstGeom>
        </p:spPr>
        <p:txBody>
          <a:bodyPr/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Rajdhani Fett" charset="0"/>
                <a:ea typeface="+mj-ea"/>
                <a:cs typeface="+mj-cs"/>
                <a:sym typeface="Montserrat Semi 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9pPr>
          </a:lstStyle>
          <a:p>
            <a:pPr algn="ctr" eaLnBrk="1" fontAlgn="auto" hangingPunct="1">
              <a:lnSpc>
                <a:spcPct val="120000"/>
              </a:lnSpc>
              <a:defRPr/>
            </a:pPr>
            <a:r>
              <a:rPr lang="de-DE" sz="3400" kern="0" cap="all" spc="0" dirty="0">
                <a:solidFill>
                  <a:srgbClr val="FFFFFF"/>
                </a:solidFill>
                <a:latin typeface="+mn-lt"/>
              </a:rPr>
              <a:t>Stand</a:t>
            </a:r>
            <a:r>
              <a:rPr lang="de-DE" sz="3400" b="0" kern="0" cap="all" spc="0" dirty="0">
                <a:solidFill>
                  <a:srgbClr val="FFFFFF"/>
                </a:solidFill>
                <a:latin typeface="+mn-lt"/>
              </a:rPr>
              <a:t>: TT.MM.JJJJ</a:t>
            </a:r>
          </a:p>
          <a:p>
            <a:pPr algn="ctr" eaLnBrk="1" fontAlgn="auto" hangingPunct="1">
              <a:lnSpc>
                <a:spcPct val="120000"/>
              </a:lnSpc>
              <a:defRPr/>
            </a:pPr>
            <a:r>
              <a:rPr lang="de-DE" sz="3400" kern="0" cap="all" spc="0" dirty="0">
                <a:solidFill>
                  <a:srgbClr val="FFFFFF"/>
                </a:solidFill>
                <a:latin typeface="+mn-lt"/>
              </a:rPr>
              <a:t>Version</a:t>
            </a:r>
            <a:r>
              <a:rPr lang="de-DE" sz="3400" b="0" kern="0" cap="all" spc="0" dirty="0">
                <a:solidFill>
                  <a:srgbClr val="FFFFFF"/>
                </a:solidFill>
                <a:latin typeface="+mn-lt"/>
              </a:rPr>
              <a:t>: 1.0</a:t>
            </a:r>
          </a:p>
        </p:txBody>
      </p:sp>
    </p:spTree>
    <p:extLst>
      <p:ext uri="{BB962C8B-B14F-4D97-AF65-F5344CB8AC3E}">
        <p14:creationId xmlns:p14="http://schemas.microsoft.com/office/powerpoint/2010/main" val="7356527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04769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5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0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>
          <a:xfrm>
            <a:off x="28046" y="-218142"/>
            <a:ext cx="102657" cy="595035"/>
          </a:xfrm>
          <a:prstGeom prst="rect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0" tIns="0" rIns="0" bIns="0" anchor="ctr"/>
          <a:lstStyle/>
          <a:p>
            <a:pPr algn="ctr" eaLnBrk="1" fontAlgn="auto">
              <a:lnSpc>
                <a:spcPct val="80000"/>
              </a:lnSpc>
              <a:defRPr/>
            </a:pPr>
            <a:endParaRPr lang="de-DE" sz="8000" b="1" kern="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01" name="Shape 1101"/>
          <p:cNvSpPr>
            <a:spLocks noGrp="1"/>
          </p:cNvSpPr>
          <p:nvPr>
            <p:ph type="title"/>
          </p:nvPr>
        </p:nvSpPr>
        <p:spPr>
          <a:xfrm>
            <a:off x="2032000" y="1468438"/>
            <a:ext cx="21047075" cy="1217612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cap="all" spc="-300" dirty="0">
                <a:solidFill>
                  <a:schemeClr val="accent6"/>
                </a:solidFill>
                <a:latin typeface="+mn-lt"/>
              </a:rPr>
              <a:t>Kampagnenbeschreibung</a:t>
            </a:r>
          </a:p>
        </p:txBody>
      </p:sp>
      <p:sp>
        <p:nvSpPr>
          <p:cNvPr id="14" name="Shape 2249">
            <a:extLst>
              <a:ext uri="{FF2B5EF4-FFF2-40B4-BE49-F238E27FC236}">
                <a16:creationId xmlns:a16="http://schemas.microsoft.com/office/drawing/2014/main" id="{A8043099-5EA6-124B-9187-D1FC7A9570D6}"/>
              </a:ext>
            </a:extLst>
          </p:cNvPr>
          <p:cNvSpPr/>
          <p:nvPr/>
        </p:nvSpPr>
        <p:spPr>
          <a:xfrm>
            <a:off x="2035075" y="3685309"/>
            <a:ext cx="20243034" cy="889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marL="688975" indent="-688975">
              <a:spcBef>
                <a:spcPts val="3500"/>
              </a:spcBef>
              <a:buClr>
                <a:srgbClr val="00FF01"/>
              </a:buClr>
              <a:buFont typeface="Wingdings" pitchFamily="2" charset="2"/>
              <a:buChar char="§"/>
            </a:pPr>
            <a:r>
              <a:rPr lang="de-DE" sz="3400" dirty="0">
                <a:latin typeface="Arial" charset="0"/>
                <a:ea typeface="Arial" charset="0"/>
                <a:cs typeface="Arial" charset="0"/>
              </a:rPr>
              <a:t>Bullet 1</a:t>
            </a:r>
          </a:p>
          <a:p>
            <a:pPr marL="688975" indent="-688975">
              <a:spcBef>
                <a:spcPts val="3500"/>
              </a:spcBef>
              <a:buClr>
                <a:srgbClr val="00FF01"/>
              </a:buClr>
              <a:buFont typeface="Wingdings" pitchFamily="2" charset="2"/>
              <a:buChar char="§"/>
            </a:pPr>
            <a:r>
              <a:rPr lang="de-DE" sz="3400" dirty="0">
                <a:latin typeface="Arial" charset="0"/>
                <a:ea typeface="Arial" charset="0"/>
                <a:cs typeface="Arial" charset="0"/>
              </a:rPr>
              <a:t>Bullet 2 </a:t>
            </a:r>
          </a:p>
          <a:p>
            <a:pPr marL="688975" indent="-688975">
              <a:spcBef>
                <a:spcPts val="3500"/>
              </a:spcBef>
              <a:buClr>
                <a:srgbClr val="00FF01"/>
              </a:buClr>
              <a:buFont typeface="Wingdings" pitchFamily="2" charset="2"/>
              <a:buChar char="§"/>
            </a:pPr>
            <a:r>
              <a:rPr lang="de-DE" sz="3400" dirty="0">
                <a:latin typeface="Arial" charset="0"/>
                <a:ea typeface="Arial" charset="0"/>
                <a:cs typeface="Arial" charset="0"/>
              </a:rPr>
              <a:t>...</a:t>
            </a:r>
            <a:endParaRPr sz="34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46082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>
          <a:xfrm>
            <a:off x="28046" y="-218142"/>
            <a:ext cx="102657" cy="595035"/>
          </a:xfrm>
          <a:prstGeom prst="rect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0" tIns="0" rIns="0" bIns="0" anchor="ctr"/>
          <a:lstStyle/>
          <a:p>
            <a:pPr algn="ctr" eaLnBrk="1" fontAlgn="auto">
              <a:lnSpc>
                <a:spcPct val="80000"/>
              </a:lnSpc>
              <a:defRPr/>
            </a:pPr>
            <a:endParaRPr lang="de-DE" sz="8000" b="1" kern="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01" name="Shape 1101"/>
          <p:cNvSpPr>
            <a:spLocks noGrp="1"/>
          </p:cNvSpPr>
          <p:nvPr>
            <p:ph type="title"/>
          </p:nvPr>
        </p:nvSpPr>
        <p:spPr>
          <a:xfrm>
            <a:off x="2032000" y="1468438"/>
            <a:ext cx="21047075" cy="1217612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cap="all" spc="-300" dirty="0">
                <a:solidFill>
                  <a:schemeClr val="accent6"/>
                </a:solidFill>
                <a:latin typeface="+mn-lt"/>
              </a:rPr>
              <a:t>SMS</a:t>
            </a:r>
          </a:p>
        </p:txBody>
      </p:sp>
      <p:grpSp>
        <p:nvGrpSpPr>
          <p:cNvPr id="29" name="Gruppieren 6">
            <a:extLst>
              <a:ext uri="{FF2B5EF4-FFF2-40B4-BE49-F238E27FC236}">
                <a16:creationId xmlns:a16="http://schemas.microsoft.com/office/drawing/2014/main" id="{584FA20A-E7A9-BF43-8B08-E63DC3C3FC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74200" y="2686050"/>
            <a:ext cx="5435600" cy="9983788"/>
            <a:chOff x="4048860" y="2735387"/>
            <a:chExt cx="5436333" cy="9983221"/>
          </a:xfrm>
        </p:grpSpPr>
        <p:pic>
          <p:nvPicPr>
            <p:cNvPr id="31" name="Picture 41" descr="iPhone 6.png">
              <a:extLst>
                <a:ext uri="{FF2B5EF4-FFF2-40B4-BE49-F238E27FC236}">
                  <a16:creationId xmlns:a16="http://schemas.microsoft.com/office/drawing/2014/main" id="{D7410517-26F8-4B4C-9CD8-BCA98E258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860" y="2735387"/>
              <a:ext cx="5436333" cy="998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Bild 11">
              <a:extLst>
                <a:ext uri="{FF2B5EF4-FFF2-40B4-BE49-F238E27FC236}">
                  <a16:creationId xmlns:a16="http://schemas.microsoft.com/office/drawing/2014/main" id="{69A2153E-B75D-E343-882C-AA488E964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439" y="3727638"/>
              <a:ext cx="4480301" cy="796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3EFFE983-ECF3-BB46-B249-4F6A1352A49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38502" y="10198228"/>
              <a:ext cx="466946" cy="481619"/>
            </a:xfrm>
            <a:custGeom>
              <a:avLst/>
              <a:gdLst>
                <a:gd name="T0" fmla="*/ 0 w 176797"/>
                <a:gd name="T1" fmla="*/ 212180 h 310705"/>
                <a:gd name="T2" fmla="*/ 90557 w 176797"/>
                <a:gd name="T3" fmla="*/ 329223 h 310705"/>
                <a:gd name="T4" fmla="*/ 266411 w 176797"/>
                <a:gd name="T5" fmla="*/ 397827 h 310705"/>
                <a:gd name="T6" fmla="*/ 195841 w 176797"/>
                <a:gd name="T7" fmla="*/ 242525 h 310705"/>
                <a:gd name="T8" fmla="*/ 183022 w 176797"/>
                <a:gd name="T9" fmla="*/ 0 h 310705"/>
                <a:gd name="T10" fmla="*/ 0 w 176797"/>
                <a:gd name="T11" fmla="*/ 212180 h 3107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6797" h="310705">
                  <a:moveTo>
                    <a:pt x="0" y="165714"/>
                  </a:moveTo>
                  <a:cubicBezTo>
                    <a:pt x="24378" y="182203"/>
                    <a:pt x="3270" y="213263"/>
                    <a:pt x="60096" y="257125"/>
                  </a:cubicBezTo>
                  <a:cubicBezTo>
                    <a:pt x="138397" y="314906"/>
                    <a:pt x="136312" y="292845"/>
                    <a:pt x="176797" y="310705"/>
                  </a:cubicBezTo>
                  <a:cubicBezTo>
                    <a:pt x="159165" y="285236"/>
                    <a:pt x="147476" y="285565"/>
                    <a:pt x="129965" y="189413"/>
                  </a:cubicBezTo>
                  <a:cubicBezTo>
                    <a:pt x="124186" y="85081"/>
                    <a:pt x="124818" y="31624"/>
                    <a:pt x="121458" y="0"/>
                  </a:cubicBezTo>
                  <a:lnTo>
                    <a:pt x="0" y="165714"/>
                  </a:lnTo>
                  <a:close/>
                </a:path>
              </a:pathLst>
            </a:custGeom>
            <a:solidFill>
              <a:srgbClr val="DF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91438" tIns="45719" rIns="91438" bIns="45719" anchor="ctr"/>
            <a:lstStyle/>
            <a:p>
              <a:endParaRPr lang="de-DE">
                <a:latin typeface="+mn-lt"/>
              </a:endParaRPr>
            </a:p>
          </p:txBody>
        </p:sp>
        <p:pic>
          <p:nvPicPr>
            <p:cNvPr id="34" name="Grafik 5">
              <a:extLst>
                <a:ext uri="{FF2B5EF4-FFF2-40B4-BE49-F238E27FC236}">
                  <a16:creationId xmlns:a16="http://schemas.microsoft.com/office/drawing/2014/main" id="{BAB2CF9C-A27A-9C43-AF5F-89E2046AD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012" y="3776604"/>
              <a:ext cx="768161" cy="16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ounded Rectangle 22">
            <a:extLst>
              <a:ext uri="{FF2B5EF4-FFF2-40B4-BE49-F238E27FC236}">
                <a16:creationId xmlns:a16="http://schemas.microsoft.com/office/drawing/2014/main" id="{71F7B346-97D5-604E-8D15-A15E41F98B16}"/>
              </a:ext>
            </a:extLst>
          </p:cNvPr>
          <p:cNvSpPr/>
          <p:nvPr/>
        </p:nvSpPr>
        <p:spPr>
          <a:xfrm>
            <a:off x="10078267" y="5049431"/>
            <a:ext cx="4191915" cy="5505537"/>
          </a:xfrm>
          <a:prstGeom prst="roundRect">
            <a:avLst>
              <a:gd name="adj" fmla="val 6581"/>
            </a:avLst>
          </a:prstGeom>
          <a:solidFill>
            <a:srgbClr val="DFDEE5"/>
          </a:solidFill>
          <a:ln w="9525" cap="flat" cmpd="sng" algn="ctr">
            <a:noFill/>
            <a:prstDash val="solid"/>
          </a:ln>
          <a:effectLst/>
        </p:spPr>
        <p:txBody>
          <a:bodyPr lIns="95997" tIns="121917" rIns="36000" bIns="121917"/>
          <a:lstStyle/>
          <a:p>
            <a:pPr eaLnBrk="1">
              <a:lnSpc>
                <a:spcPct val="120000"/>
              </a:lnSpc>
              <a:spcAft>
                <a:spcPts val="1200"/>
              </a:spcAft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Lieber Vodafone-Kunde,</a:t>
            </a:r>
          </a:p>
          <a:p>
            <a:pPr eaLnBrk="1">
              <a:lnSpc>
                <a:spcPct val="120000"/>
              </a:lnSpc>
              <a:spcAft>
                <a:spcPts val="1200"/>
              </a:spcAft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Text-Abschnitt 1: Einstieg/Info</a:t>
            </a:r>
          </a:p>
          <a:p>
            <a:pPr eaLnBrk="1">
              <a:lnSpc>
                <a:spcPct val="120000"/>
              </a:lnSpc>
              <a:spcAft>
                <a:spcPts val="1200"/>
              </a:spcAft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Text-Abschnitt 2: Vorteile</a:t>
            </a:r>
          </a:p>
          <a:p>
            <a:pPr eaLnBrk="1">
              <a:lnSpc>
                <a:spcPct val="120000"/>
              </a:lnSpc>
              <a:spcAft>
                <a:spcPts val="1200"/>
              </a:spcAft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Text-Abschnitt 3: CTA</a:t>
            </a:r>
            <a:endParaRPr lang="de-DE" altLang="de-DE" sz="2000" u="sng" dirty="0">
              <a:solidFill>
                <a:srgbClr val="177CFB"/>
              </a:solidFill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1">
              <a:lnSpc>
                <a:spcPct val="120000"/>
              </a:lnSpc>
              <a:spcAft>
                <a:spcPts val="0"/>
              </a:spcAft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Freundliche Grüße,</a:t>
            </a:r>
          </a:p>
          <a:p>
            <a:pPr eaLnBrk="1">
              <a:lnSpc>
                <a:spcPct val="120000"/>
              </a:lnSpc>
              <a:spcAft>
                <a:spcPts val="0"/>
              </a:spcAft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Ihr Vodafone BusinessTeam</a:t>
            </a:r>
          </a:p>
        </p:txBody>
      </p:sp>
      <p:sp>
        <p:nvSpPr>
          <p:cNvPr id="37" name="Abgerundete rechteckige Legende 36">
            <a:extLst>
              <a:ext uri="{FF2B5EF4-FFF2-40B4-BE49-F238E27FC236}">
                <a16:creationId xmlns:a16="http://schemas.microsoft.com/office/drawing/2014/main" id="{B111ECF5-D973-BE43-A73D-6ADEC3E301A9}"/>
              </a:ext>
            </a:extLst>
          </p:cNvPr>
          <p:cNvSpPr/>
          <p:nvPr/>
        </p:nvSpPr>
        <p:spPr>
          <a:xfrm>
            <a:off x="15018898" y="2607528"/>
            <a:ext cx="7951078" cy="574675"/>
          </a:xfrm>
          <a:prstGeom prst="wedgeRoundRectCallout">
            <a:avLst>
              <a:gd name="adj1" fmla="val -80574"/>
              <a:gd name="adj2" fmla="val 285797"/>
              <a:gd name="adj3" fmla="val 16667"/>
            </a:avLst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lIns="6350" tIns="6350" rIns="6350" bIns="6350" spcCol="1270" anchor="ctr"/>
          <a:lstStyle/>
          <a:p>
            <a:pPr algn="ctr" defTabSz="4445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kern="0" dirty="0">
                <a:solidFill>
                  <a:schemeClr val="accent5"/>
                </a:solidFill>
                <a:latin typeface="+mn-lt"/>
              </a:rPr>
              <a:t>Welcher Absender soll genutzt werden: 22533 oder Vodafone!?</a:t>
            </a:r>
          </a:p>
        </p:txBody>
      </p:sp>
      <p:sp>
        <p:nvSpPr>
          <p:cNvPr id="45" name="Abgerundete rechteckige Legende 44">
            <a:extLst>
              <a:ext uri="{FF2B5EF4-FFF2-40B4-BE49-F238E27FC236}">
                <a16:creationId xmlns:a16="http://schemas.microsoft.com/office/drawing/2014/main" id="{B111ECF5-D973-BE43-A73D-6ADEC3E301A9}"/>
              </a:ext>
            </a:extLst>
          </p:cNvPr>
          <p:cNvSpPr/>
          <p:nvPr/>
        </p:nvSpPr>
        <p:spPr>
          <a:xfrm>
            <a:off x="16007555" y="4321293"/>
            <a:ext cx="5973763" cy="574675"/>
          </a:xfrm>
          <a:prstGeom prst="wedgeRoundRectCallout">
            <a:avLst>
              <a:gd name="adj1" fmla="val -104143"/>
              <a:gd name="adj2" fmla="val 409677"/>
              <a:gd name="adj3" fmla="val 16667"/>
            </a:avLst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lIns="6350" tIns="6350" rIns="6350" bIns="6350" spcCol="1270" anchor="ctr"/>
          <a:lstStyle/>
          <a:p>
            <a:pPr algn="ctr" defTabSz="4445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kern="0" dirty="0">
                <a:solidFill>
                  <a:schemeClr val="accent5"/>
                </a:solidFill>
                <a:latin typeface="+mn-lt"/>
              </a:rPr>
              <a:t>URL: </a:t>
            </a:r>
            <a:r>
              <a:rPr lang="de-DE" sz="2000" kern="0" dirty="0" err="1">
                <a:solidFill>
                  <a:schemeClr val="accent5"/>
                </a:solidFill>
                <a:latin typeface="+mn-lt"/>
              </a:rPr>
              <a:t>redirect</a:t>
            </a:r>
            <a:r>
              <a:rPr lang="de-DE" sz="2000" kern="0" dirty="0">
                <a:solidFill>
                  <a:schemeClr val="accent5"/>
                </a:solidFill>
                <a:latin typeface="+mn-lt"/>
              </a:rPr>
              <a:t>?</a:t>
            </a:r>
          </a:p>
        </p:txBody>
      </p:sp>
      <p:sp>
        <p:nvSpPr>
          <p:cNvPr id="46" name="Abgerundete rechteckige Legende 45">
            <a:extLst>
              <a:ext uri="{FF2B5EF4-FFF2-40B4-BE49-F238E27FC236}">
                <a16:creationId xmlns:a16="http://schemas.microsoft.com/office/drawing/2014/main" id="{B111ECF5-D973-BE43-A73D-6ADEC3E301A9}"/>
              </a:ext>
            </a:extLst>
          </p:cNvPr>
          <p:cNvSpPr/>
          <p:nvPr/>
        </p:nvSpPr>
        <p:spPr>
          <a:xfrm>
            <a:off x="2138972" y="5223743"/>
            <a:ext cx="7228256" cy="695357"/>
          </a:xfrm>
          <a:prstGeom prst="wedgeRoundRectCallout">
            <a:avLst>
              <a:gd name="adj1" fmla="val 64092"/>
              <a:gd name="adj2" fmla="val 427860"/>
              <a:gd name="adj3" fmla="val 16667"/>
            </a:avLst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lIns="6350" tIns="6350" rIns="6350" bIns="6350" spcCol="1270" anchor="ctr"/>
          <a:lstStyle/>
          <a:p>
            <a:pPr algn="ctr" defTabSz="4445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kern="0" dirty="0">
                <a:solidFill>
                  <a:schemeClr val="accent5"/>
                </a:solidFill>
                <a:latin typeface="+mn-lt"/>
              </a:rPr>
              <a:t>Textlänge beachten Short SMS: 160 Zeichen, Long-SMS: max. 612 Zeichen (4 verkettete SMS)</a:t>
            </a:r>
          </a:p>
        </p:txBody>
      </p:sp>
    </p:spTree>
    <p:extLst>
      <p:ext uri="{BB962C8B-B14F-4D97-AF65-F5344CB8AC3E}">
        <p14:creationId xmlns:p14="http://schemas.microsoft.com/office/powerpoint/2010/main" val="973510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k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9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0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>
          <a:xfrm>
            <a:off x="28046" y="-218142"/>
            <a:ext cx="102657" cy="595035"/>
          </a:xfrm>
          <a:prstGeom prst="rect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0" tIns="0" rIns="0" bIns="0" anchor="ctr"/>
          <a:lstStyle/>
          <a:p>
            <a:pPr algn="ctr" eaLnBrk="1" fontAlgn="auto">
              <a:lnSpc>
                <a:spcPct val="80000"/>
              </a:lnSpc>
              <a:defRPr/>
            </a:pPr>
            <a:endParaRPr lang="de-DE" sz="8000" b="1" kern="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44041" name="Gruppieren 58"/>
          <p:cNvGrpSpPr>
            <a:grpSpLocks noChangeAspect="1"/>
          </p:cNvGrpSpPr>
          <p:nvPr/>
        </p:nvGrpSpPr>
        <p:grpSpPr bwMode="auto">
          <a:xfrm>
            <a:off x="10225088" y="2492095"/>
            <a:ext cx="1401762" cy="2573338"/>
            <a:chOff x="4048860" y="2735387"/>
            <a:chExt cx="5436333" cy="9983221"/>
          </a:xfrm>
        </p:grpSpPr>
        <p:pic>
          <p:nvPicPr>
            <p:cNvPr id="44071" name="Picture 41" descr="iPhone 6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860" y="2735387"/>
              <a:ext cx="5436333" cy="998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2" name="Bild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439" y="3727638"/>
              <a:ext cx="4480301" cy="796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Rounded Rectangle 22">
              <a:extLst>
                <a:ext uri="{FF2B5EF4-FFF2-40B4-BE49-F238E27FC236}">
                  <a16:creationId xmlns:a16="http://schemas.microsoft.com/office/drawing/2014/main" id="{E4CB628A-B557-D04A-BA8C-5DBA3803C9E3}"/>
                </a:ext>
              </a:extLst>
            </p:cNvPr>
            <p:cNvSpPr/>
            <p:nvPr/>
          </p:nvSpPr>
          <p:spPr>
            <a:xfrm>
              <a:off x="4682995" y="5248128"/>
              <a:ext cx="3792505" cy="5407320"/>
            </a:xfrm>
            <a:prstGeom prst="roundRect">
              <a:avLst>
                <a:gd name="adj" fmla="val 8146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lIns="35999" tIns="45719" rIns="35999" bIns="45719"/>
            <a:lstStyle/>
            <a:p>
              <a:pPr eaLnBrk="1" fontAlgn="auto">
                <a:lnSpc>
                  <a:spcPct val="120000"/>
                </a:lnSpc>
                <a:spcBef>
                  <a:spcPts val="0"/>
                </a:spcBef>
                <a:spcAft>
                  <a:spcPts val="1200"/>
                </a:spcAft>
                <a:defRPr/>
              </a:pPr>
              <a:endParaRPr lang="de-DE" sz="1500" kern="0" dirty="0">
                <a:solidFill>
                  <a:schemeClr val="accent5"/>
                </a:solidFill>
                <a:latin typeface="+mn-lt"/>
              </a:endParaRPr>
            </a:p>
          </p:txBody>
        </p:sp>
        <p:pic>
          <p:nvPicPr>
            <p:cNvPr id="44074" name="Grafik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012" y="3776604"/>
              <a:ext cx="768161" cy="16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43" name="Rounded Rectangle 40"/>
          <p:cNvSpPr>
            <a:spLocks noChangeArrowheads="1"/>
          </p:cNvSpPr>
          <p:nvPr/>
        </p:nvSpPr>
        <p:spPr bwMode="auto">
          <a:xfrm>
            <a:off x="10372725" y="3027083"/>
            <a:ext cx="4456113" cy="590550"/>
          </a:xfrm>
          <a:prstGeom prst="roundRect">
            <a:avLst>
              <a:gd name="adj" fmla="val 23329"/>
            </a:avLst>
          </a:prstGeom>
          <a:solidFill>
            <a:srgbClr val="DFD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997" tIns="121917" rIns="0" bIns="121917" anchor="ctr"/>
          <a:lstStyle/>
          <a:p>
            <a:pPr eaLnBrk="1">
              <a:lnSpc>
                <a:spcPct val="120000"/>
              </a:lnSpc>
              <a:spcAft>
                <a:spcPts val="2400"/>
              </a:spcAft>
            </a:pPr>
            <a:r>
              <a:rPr lang="de-DE" altLang="de-DE" sz="2000" b="1" dirty="0">
                <a:solidFill>
                  <a:srgbClr val="393E44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Betreff: max. 40 Zeichen</a:t>
            </a:r>
          </a:p>
        </p:txBody>
      </p:sp>
      <p:sp>
        <p:nvSpPr>
          <p:cNvPr id="67" name="Rounded Rectangle 22">
            <a:extLst>
              <a:ext uri="{FF2B5EF4-FFF2-40B4-BE49-F238E27FC236}">
                <a16:creationId xmlns:a16="http://schemas.microsoft.com/office/drawing/2014/main" id="{71F7B346-97D5-604E-8D15-A15E41F98B16}"/>
              </a:ext>
            </a:extLst>
          </p:cNvPr>
          <p:cNvSpPr/>
          <p:nvPr/>
        </p:nvSpPr>
        <p:spPr>
          <a:xfrm>
            <a:off x="10426700" y="6296825"/>
            <a:ext cx="4402138" cy="5901331"/>
          </a:xfrm>
          <a:prstGeom prst="roundRect">
            <a:avLst>
              <a:gd name="adj" fmla="val 6581"/>
            </a:avLst>
          </a:prstGeom>
          <a:solidFill>
            <a:srgbClr val="DFDEE5"/>
          </a:solidFill>
          <a:ln w="9525" cap="flat" cmpd="sng" algn="ctr">
            <a:noFill/>
            <a:prstDash val="solid"/>
          </a:ln>
          <a:effectLst/>
        </p:spPr>
        <p:txBody>
          <a:bodyPr lIns="95997" tIns="121917" rIns="36000" bIns="121917"/>
          <a:lstStyle/>
          <a:p>
            <a:pPr eaLnBrk="1">
              <a:lnSpc>
                <a:spcPct val="120000"/>
              </a:lnSpc>
              <a:spcAft>
                <a:spcPts val="1200"/>
              </a:spcAft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Lieber Vodafone-Kunde,</a:t>
            </a:r>
          </a:p>
          <a:p>
            <a:pPr eaLnBrk="1">
              <a:lnSpc>
                <a:spcPct val="120000"/>
              </a:lnSpc>
              <a:spcAft>
                <a:spcPts val="1200"/>
              </a:spcAft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Text-Abschnitt 1: Einstieg/Info</a:t>
            </a:r>
          </a:p>
          <a:p>
            <a:pPr eaLnBrk="1">
              <a:lnSpc>
                <a:spcPct val="120000"/>
              </a:lnSpc>
              <a:spcAft>
                <a:spcPts val="1200"/>
              </a:spcAft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Text-Abschnitt 2: Vorteile</a:t>
            </a:r>
          </a:p>
          <a:p>
            <a:pPr eaLnBrk="1">
              <a:lnSpc>
                <a:spcPct val="120000"/>
              </a:lnSpc>
              <a:spcAft>
                <a:spcPts val="1200"/>
              </a:spcAft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Text-Abschnitt 3: CTA</a:t>
            </a:r>
            <a:endParaRPr lang="de-DE" altLang="de-DE" sz="2000" u="sng" dirty="0">
              <a:solidFill>
                <a:srgbClr val="177CFB"/>
              </a:solidFill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1">
              <a:lnSpc>
                <a:spcPct val="120000"/>
              </a:lnSpc>
              <a:spcAft>
                <a:spcPts val="0"/>
              </a:spcAft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Freundliche Grüße,</a:t>
            </a:r>
          </a:p>
          <a:p>
            <a:pPr eaLnBrk="1">
              <a:lnSpc>
                <a:spcPct val="120000"/>
              </a:lnSpc>
              <a:spcAft>
                <a:spcPts val="0"/>
              </a:spcAft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Ihr Vodafone BusinessTeam</a:t>
            </a:r>
          </a:p>
        </p:txBody>
      </p:sp>
      <p:sp>
        <p:nvSpPr>
          <p:cNvPr id="52" name="Shape 1101">
            <a:extLst>
              <a:ext uri="{FF2B5EF4-FFF2-40B4-BE49-F238E27FC236}">
                <a16:creationId xmlns:a16="http://schemas.microsoft.com/office/drawing/2014/main" id="{A51F1085-DC63-2244-B601-0FA9490FF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1468438"/>
            <a:ext cx="21047075" cy="1217612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cap="all" spc="-300" dirty="0">
                <a:solidFill>
                  <a:srgbClr val="515151"/>
                </a:solidFill>
                <a:latin typeface="+mn-lt"/>
              </a:rPr>
              <a:t>MMS</a:t>
            </a:r>
            <a:endParaRPr lang="de-DE" sz="8000" cap="all" spc="-3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0360892" y="3979256"/>
            <a:ext cx="4440237" cy="2072362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entweder als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jpg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(Standbild)</a:t>
            </a:r>
            <a:r>
              <a:rPr kumimoji="0" lang="de-DE" sz="3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oder </a:t>
            </a:r>
            <a:br>
              <a:rPr kumimoji="0" lang="de-DE" sz="3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de-DE" sz="3200" b="0" i="0" u="none" strike="noStrike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gif</a:t>
            </a:r>
            <a:r>
              <a:rPr kumimoji="0" lang="de-DE" sz="3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-Abfolge (Animation/dynamisch)</a:t>
            </a:r>
          </a:p>
        </p:txBody>
      </p:sp>
      <p:sp>
        <p:nvSpPr>
          <p:cNvPr id="58" name="Abgerundete rechteckige Legende 57">
            <a:extLst>
              <a:ext uri="{FF2B5EF4-FFF2-40B4-BE49-F238E27FC236}">
                <a16:creationId xmlns:a16="http://schemas.microsoft.com/office/drawing/2014/main" id="{B111ECF5-D973-BE43-A73D-6ADEC3E301A9}"/>
              </a:ext>
            </a:extLst>
          </p:cNvPr>
          <p:cNvSpPr/>
          <p:nvPr/>
        </p:nvSpPr>
        <p:spPr>
          <a:xfrm>
            <a:off x="14688709" y="1049381"/>
            <a:ext cx="7767393" cy="576000"/>
          </a:xfrm>
          <a:prstGeom prst="wedgeRoundRectCallout">
            <a:avLst>
              <a:gd name="adj1" fmla="val -98374"/>
              <a:gd name="adj2" fmla="val 276197"/>
              <a:gd name="adj3" fmla="val 16667"/>
            </a:avLst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lIns="6350" tIns="6350" rIns="6350" bIns="6350" spcCol="1270" anchor="ctr"/>
          <a:lstStyle/>
          <a:p>
            <a:pPr algn="ctr" defTabSz="4445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kern="0" dirty="0">
                <a:solidFill>
                  <a:schemeClr val="accent5"/>
                </a:solidFill>
                <a:latin typeface="+mn-lt"/>
              </a:rPr>
              <a:t>Welcher Absender soll genutzt werden: 22533 oder Vodafone!?</a:t>
            </a:r>
          </a:p>
        </p:txBody>
      </p:sp>
      <p:sp>
        <p:nvSpPr>
          <p:cNvPr id="59" name="Abgerundete rechteckige Legende 58">
            <a:extLst>
              <a:ext uri="{FF2B5EF4-FFF2-40B4-BE49-F238E27FC236}">
                <a16:creationId xmlns:a16="http://schemas.microsoft.com/office/drawing/2014/main" id="{B111ECF5-D973-BE43-A73D-6ADEC3E301A9}"/>
              </a:ext>
            </a:extLst>
          </p:cNvPr>
          <p:cNvSpPr/>
          <p:nvPr/>
        </p:nvSpPr>
        <p:spPr>
          <a:xfrm>
            <a:off x="16482339" y="5854505"/>
            <a:ext cx="5973763" cy="574675"/>
          </a:xfrm>
          <a:prstGeom prst="wedgeRoundRectCallout">
            <a:avLst>
              <a:gd name="adj1" fmla="val -114348"/>
              <a:gd name="adj2" fmla="val 356638"/>
              <a:gd name="adj3" fmla="val 16667"/>
            </a:avLst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lIns="6350" tIns="6350" rIns="6350" bIns="6350" spcCol="1270" anchor="ctr"/>
          <a:lstStyle/>
          <a:p>
            <a:pPr algn="ctr" defTabSz="4445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kern="0" dirty="0">
                <a:solidFill>
                  <a:schemeClr val="accent5"/>
                </a:solidFill>
                <a:latin typeface="+mn-lt"/>
              </a:rPr>
              <a:t>URL: </a:t>
            </a:r>
            <a:r>
              <a:rPr lang="de-DE" sz="2000" kern="0" dirty="0" err="1">
                <a:solidFill>
                  <a:schemeClr val="accent5"/>
                </a:solidFill>
                <a:latin typeface="+mn-lt"/>
              </a:rPr>
              <a:t>redirect</a:t>
            </a:r>
            <a:r>
              <a:rPr lang="de-DE" sz="2000" kern="0" dirty="0">
                <a:solidFill>
                  <a:schemeClr val="accent5"/>
                </a:solidFill>
                <a:latin typeface="+mn-lt"/>
              </a:rPr>
              <a:t>?</a:t>
            </a:r>
          </a:p>
        </p:txBody>
      </p:sp>
      <p:sp>
        <p:nvSpPr>
          <p:cNvPr id="60" name="Abgerundete rechteckige Legende 59">
            <a:extLst>
              <a:ext uri="{FF2B5EF4-FFF2-40B4-BE49-F238E27FC236}">
                <a16:creationId xmlns:a16="http://schemas.microsoft.com/office/drawing/2014/main" id="{B111ECF5-D973-BE43-A73D-6ADEC3E301A9}"/>
              </a:ext>
            </a:extLst>
          </p:cNvPr>
          <p:cNvSpPr/>
          <p:nvPr/>
        </p:nvSpPr>
        <p:spPr>
          <a:xfrm>
            <a:off x="3241003" y="7318450"/>
            <a:ext cx="5973763" cy="574675"/>
          </a:xfrm>
          <a:prstGeom prst="wedgeRoundRectCallout">
            <a:avLst>
              <a:gd name="adj1" fmla="val 82876"/>
              <a:gd name="adj2" fmla="val 121024"/>
              <a:gd name="adj3" fmla="val 16667"/>
            </a:avLst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lIns="6350" tIns="6350" rIns="6350" bIns="6350" spcCol="1270" anchor="ctr"/>
          <a:lstStyle/>
          <a:p>
            <a:pPr algn="ctr" defTabSz="4445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kern="0" dirty="0">
                <a:solidFill>
                  <a:schemeClr val="accent5"/>
                </a:solidFill>
                <a:latin typeface="+mn-lt"/>
              </a:rPr>
              <a:t>Textlänge beachten: </a:t>
            </a:r>
            <a:r>
              <a:rPr lang="de-DE" sz="2000" kern="0" dirty="0" err="1">
                <a:solidFill>
                  <a:schemeClr val="accent5"/>
                </a:solidFill>
                <a:latin typeface="+mn-lt"/>
              </a:rPr>
              <a:t>max</a:t>
            </a:r>
            <a:r>
              <a:rPr lang="de-DE" sz="2000" kern="0" dirty="0">
                <a:solidFill>
                  <a:schemeClr val="accent5"/>
                </a:solidFill>
                <a:latin typeface="+mn-lt"/>
              </a:rPr>
              <a:t> 1.000 Zeichen</a:t>
            </a:r>
          </a:p>
        </p:txBody>
      </p:sp>
      <p:sp>
        <p:nvSpPr>
          <p:cNvPr id="61" name="Abgerundete rechteckige Legende 60">
            <a:extLst>
              <a:ext uri="{FF2B5EF4-FFF2-40B4-BE49-F238E27FC236}">
                <a16:creationId xmlns:a16="http://schemas.microsoft.com/office/drawing/2014/main" id="{B111ECF5-D973-BE43-A73D-6ADEC3E301A9}"/>
              </a:ext>
            </a:extLst>
          </p:cNvPr>
          <p:cNvSpPr/>
          <p:nvPr/>
        </p:nvSpPr>
        <p:spPr>
          <a:xfrm>
            <a:off x="16043564" y="3139796"/>
            <a:ext cx="7605789" cy="576000"/>
          </a:xfrm>
          <a:prstGeom prst="wedgeRoundRectCallout">
            <a:avLst>
              <a:gd name="adj1" fmla="val -73180"/>
              <a:gd name="adj2" fmla="val 265236"/>
              <a:gd name="adj3" fmla="val 16667"/>
            </a:avLst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lIns="6350" tIns="6350" rIns="6350" bIns="6350" spcCol="1270" anchor="ctr"/>
          <a:lstStyle/>
          <a:p>
            <a:pPr algn="ctr" defTabSz="4445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kern="0" dirty="0">
                <a:solidFill>
                  <a:schemeClr val="accent5"/>
                </a:solidFill>
                <a:latin typeface="+mn-lt"/>
              </a:rPr>
              <a:t>Beachten: maximale MMS-Größe 300 Kilobyte inkl. Bild und Text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7" b="18555"/>
          <a:stretch>
            <a:fillRect/>
          </a:stretch>
        </p:blipFill>
        <p:spPr bwMode="auto">
          <a:xfrm>
            <a:off x="10201275" y="325438"/>
            <a:ext cx="115395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2" name="Objek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8" name="think-cell Folie" r:id="rId7" imgW="360" imgH="360" progId="TCLayout.ActiveDocument.1">
                  <p:embed/>
                </p:oleObj>
              </mc:Choice>
              <mc:Fallback>
                <p:oleObj name="think-cell Folie" r:id="rId7" imgW="360" imgH="360" progId="TCLayout.ActiveDocument.1">
                  <p:embed/>
                  <p:pic>
                    <p:nvPicPr>
                      <p:cNvPr id="0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>
          <a:xfrm>
            <a:off x="28046" y="-218142"/>
            <a:ext cx="102657" cy="595035"/>
          </a:xfrm>
          <a:prstGeom prst="rect">
            <a:avLst/>
          </a:prstGeom>
          <a:blipFill rotWithShape="1">
            <a:blip r:embed="rId9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0" tIns="0" rIns="0" bIns="0" anchor="ctr"/>
          <a:lstStyle/>
          <a:p>
            <a:pPr algn="ctr" eaLnBrk="1" fontAlgn="auto">
              <a:lnSpc>
                <a:spcPct val="80000"/>
              </a:lnSpc>
              <a:defRPr/>
            </a:pPr>
            <a:endParaRPr lang="de-DE" sz="8000" b="1" kern="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01" name="Shape 1101"/>
          <p:cNvSpPr>
            <a:spLocks noGrp="1"/>
          </p:cNvSpPr>
          <p:nvPr>
            <p:ph type="title"/>
          </p:nvPr>
        </p:nvSpPr>
        <p:spPr>
          <a:xfrm>
            <a:off x="2032000" y="1468438"/>
            <a:ext cx="21047075" cy="1217612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cap="all" spc="-300" dirty="0">
                <a:solidFill>
                  <a:srgbClr val="515151"/>
                </a:solidFill>
                <a:latin typeface="+mn-lt"/>
              </a:rPr>
              <a:t>E-MAIL</a:t>
            </a:r>
            <a:endParaRPr lang="de-DE" sz="8000" cap="all" spc="-3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5" name="Flussdiagramm: Prozess 14"/>
          <p:cNvSpPr/>
          <p:nvPr/>
        </p:nvSpPr>
        <p:spPr>
          <a:xfrm>
            <a:off x="12058650" y="2964795"/>
            <a:ext cx="4905375" cy="595035"/>
          </a:xfrm>
          <a:prstGeom prst="flowChartProcess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3200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3256215" y="2371638"/>
            <a:ext cx="4319337" cy="18384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>
                <a:solidFill>
                  <a:schemeClr val="accent4"/>
                </a:solidFill>
                <a:latin typeface="+mn-lt"/>
              </a:rPr>
              <a:t>Wohlfühlmomente </a:t>
            </a:r>
          </a:p>
          <a:p>
            <a:pPr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>
                <a:solidFill>
                  <a:schemeClr val="accent4"/>
                </a:solidFill>
                <a:latin typeface="+mn-lt"/>
              </a:rPr>
              <a:t>mit Vodafone</a:t>
            </a:r>
          </a:p>
          <a:p>
            <a:pPr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kern="0" dirty="0">
              <a:latin typeface="+mn-lt"/>
            </a:endParaRPr>
          </a:p>
        </p:txBody>
      </p:sp>
      <p:sp>
        <p:nvSpPr>
          <p:cNvPr id="19" name="Flussdiagramm: Prozess 18"/>
          <p:cNvSpPr/>
          <p:nvPr/>
        </p:nvSpPr>
        <p:spPr>
          <a:xfrm>
            <a:off x="10220540" y="7715796"/>
            <a:ext cx="11543868" cy="1638398"/>
          </a:xfrm>
          <a:prstGeom prst="flowChartProcess">
            <a:avLst/>
          </a:prstGeom>
          <a:solidFill>
            <a:schemeClr val="bg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3200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0801349" y="9887784"/>
            <a:ext cx="10382250" cy="12844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CTA: Rufen Sie jetzt Ihren persönlichen Berater an</a:t>
            </a:r>
          </a:p>
          <a:p>
            <a:pPr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1600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Freundliche Grüße, Ihr Vodafone BusinessTeam</a:t>
            </a:r>
          </a:p>
          <a:p>
            <a:pPr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1600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19F5276-7859-F04F-8059-8CF27EDA2C8F}"/>
              </a:ext>
            </a:extLst>
          </p:cNvPr>
          <p:cNvSpPr txBox="1">
            <a:spLocks/>
          </p:cNvSpPr>
          <p:nvPr/>
        </p:nvSpPr>
        <p:spPr>
          <a:xfrm>
            <a:off x="1985963" y="3479800"/>
            <a:ext cx="7267575" cy="88265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lang="en-US" sz="1400" b="0" kern="12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43" indent="-285743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"/>
              <a:defRPr lang="en-US" sz="1400" b="0" kern="12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2750" indent="-223832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"/>
              <a:defRPr lang="en-US" sz="1400" b="0" kern="12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7371" indent="-111122" algn="l" defTabSz="68895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"/>
              <a:defRPr lang="en-US" sz="1400" b="0" kern="12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5743" indent="-285743" algn="l" defTabSz="457189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"/>
              <a:defRPr lang="en-US" sz="1400" b="0" kern="1200" spc="-1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 fontAlgn="auto">
              <a:spcAft>
                <a:spcPts val="2400"/>
              </a:spcAft>
              <a:buFont typeface="Wingdings" charset="2"/>
              <a:buChar char="§"/>
              <a:defRPr/>
            </a:pPr>
            <a:endParaRPr lang="de-DE" sz="3000" dirty="0">
              <a:solidFill>
                <a:srgbClr val="393E44"/>
              </a:solidFill>
              <a:cs typeface="Arial" panose="020B0604020202020204" pitchFamily="34" charset="0"/>
            </a:endParaRPr>
          </a:p>
          <a:p>
            <a:pPr marL="541338" indent="-541338" fontAlgn="auto">
              <a:spcAft>
                <a:spcPts val="2400"/>
              </a:spcAft>
              <a:buFont typeface="Wingdings" charset="2"/>
              <a:buChar char="§"/>
              <a:defRPr/>
            </a:pPr>
            <a:r>
              <a:rPr lang="de-DE" sz="3000" b="1" dirty="0">
                <a:solidFill>
                  <a:srgbClr val="393E44"/>
                </a:solidFill>
                <a:cs typeface="Arial" panose="020B0604020202020204" pitchFamily="34" charset="0"/>
              </a:rPr>
              <a:t>Betreff: </a:t>
            </a:r>
            <a:r>
              <a:rPr lang="de-DE" sz="3000" dirty="0">
                <a:solidFill>
                  <a:srgbClr val="393E44"/>
                </a:solidFill>
                <a:cs typeface="Arial" panose="020B0604020202020204" pitchFamily="34" charset="0"/>
              </a:rPr>
              <a:t>lorem ipsum </a:t>
            </a:r>
          </a:p>
          <a:p>
            <a:pPr marL="541338" indent="-541338" fontAlgn="auto">
              <a:spcAft>
                <a:spcPts val="2400"/>
              </a:spcAft>
              <a:buFont typeface="Wingdings" charset="2"/>
              <a:buChar char="§"/>
              <a:defRPr/>
            </a:pPr>
            <a:endParaRPr lang="de-DE" sz="3000" dirty="0">
              <a:solidFill>
                <a:srgbClr val="393E44"/>
              </a:solidFill>
              <a:cs typeface="Arial" panose="020B0604020202020204" pitchFamily="34" charset="0"/>
            </a:endParaRPr>
          </a:p>
          <a:p>
            <a:pPr marL="541338" indent="-541338" fontAlgn="auto">
              <a:spcAft>
                <a:spcPts val="2400"/>
              </a:spcAft>
              <a:buFont typeface="Wingdings" charset="2"/>
              <a:buChar char="§"/>
              <a:defRPr/>
            </a:pPr>
            <a:r>
              <a:rPr lang="de-DE" sz="3000" b="1" dirty="0">
                <a:solidFill>
                  <a:srgbClr val="393E44"/>
                </a:solidFill>
                <a:cs typeface="Arial" panose="020B0604020202020204" pitchFamily="34" charset="0"/>
              </a:rPr>
              <a:t>Preheader: </a:t>
            </a:r>
            <a:r>
              <a:rPr lang="de-DE" sz="3000" dirty="0">
                <a:solidFill>
                  <a:srgbClr val="393E44"/>
                </a:solidFill>
                <a:cs typeface="Arial" panose="020B0604020202020204" pitchFamily="34" charset="0"/>
              </a:rPr>
              <a:t>lorem ipsum </a:t>
            </a:r>
          </a:p>
          <a:p>
            <a:pPr marL="541338" indent="-541338" fontAlgn="auto">
              <a:spcAft>
                <a:spcPts val="2400"/>
              </a:spcAft>
              <a:buFont typeface="Wingdings" charset="2"/>
              <a:buChar char="§"/>
              <a:defRPr/>
            </a:pPr>
            <a:endParaRPr lang="de-DE" sz="3000" dirty="0">
              <a:solidFill>
                <a:srgbClr val="393E44"/>
              </a:solidFill>
              <a:cs typeface="Arial" panose="020B0604020202020204" pitchFamily="34" charset="0"/>
            </a:endParaRPr>
          </a:p>
          <a:p>
            <a:pPr marL="541338" indent="-541338" fontAlgn="auto">
              <a:spcAft>
                <a:spcPts val="2400"/>
              </a:spcAft>
              <a:buFont typeface="Wingdings" charset="2"/>
              <a:buChar char="§"/>
              <a:defRPr/>
            </a:pPr>
            <a:r>
              <a:rPr lang="de-DE" sz="3000" b="1" dirty="0">
                <a:solidFill>
                  <a:srgbClr val="393E44"/>
                </a:solidFill>
                <a:cs typeface="Arial" panose="020B0604020202020204" pitchFamily="34" charset="0"/>
              </a:rPr>
              <a:t>Headline: </a:t>
            </a:r>
            <a:r>
              <a:rPr lang="de-DE" sz="3000" dirty="0">
                <a:solidFill>
                  <a:srgbClr val="393E44"/>
                </a:solidFill>
                <a:cs typeface="Arial" panose="020B0604020202020204" pitchFamily="34" charset="0"/>
              </a:rPr>
              <a:t>lorem ipsum</a:t>
            </a:r>
          </a:p>
          <a:p>
            <a:pPr fontAlgn="auto">
              <a:spcAft>
                <a:spcPts val="2400"/>
              </a:spcAft>
              <a:defRPr/>
            </a:pPr>
            <a:endParaRPr lang="de-DE" sz="3000" dirty="0">
              <a:solidFill>
                <a:srgbClr val="393E44"/>
              </a:solidFill>
              <a:cs typeface="Arial" panose="020B0604020202020204" pitchFamily="34" charset="0"/>
            </a:endParaRPr>
          </a:p>
          <a:p>
            <a:pPr marL="541338" indent="-541338" fontAlgn="auto">
              <a:spcAft>
                <a:spcPts val="2400"/>
              </a:spcAft>
              <a:buFont typeface="Wingdings" charset="2"/>
              <a:buChar char="§"/>
              <a:defRPr/>
            </a:pPr>
            <a:r>
              <a:rPr lang="de-DE" sz="3000" b="1" dirty="0">
                <a:solidFill>
                  <a:srgbClr val="393E44"/>
                </a:solidFill>
                <a:cs typeface="Arial" panose="020B0604020202020204" pitchFamily="34" charset="0"/>
              </a:rPr>
              <a:t>Sender:</a:t>
            </a:r>
            <a:r>
              <a:rPr lang="de-DE" sz="3000" dirty="0">
                <a:solidFill>
                  <a:srgbClr val="393E44"/>
                </a:solidFill>
                <a:cs typeface="Arial" panose="020B0604020202020204" pitchFamily="34" charset="0"/>
              </a:rPr>
              <a:t> lorem ipsum</a:t>
            </a:r>
            <a:br>
              <a:rPr lang="de-DE" sz="3000" dirty="0">
                <a:solidFill>
                  <a:srgbClr val="393E44"/>
                </a:solidFill>
                <a:cs typeface="Arial" panose="020B0604020202020204" pitchFamily="34" charset="0"/>
              </a:rPr>
            </a:br>
            <a:endParaRPr lang="de-DE" sz="3000" dirty="0">
              <a:solidFill>
                <a:srgbClr val="393E44"/>
              </a:solidFill>
              <a:cs typeface="Arial" panose="020B0604020202020204" pitchFamily="34" charset="0"/>
            </a:endParaRPr>
          </a:p>
        </p:txBody>
      </p:sp>
      <p:pic>
        <p:nvPicPr>
          <p:cNvPr id="37902" name="Grafik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5" y="573088"/>
            <a:ext cx="9747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10801349" y="7687249"/>
            <a:ext cx="6870701" cy="18753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Vorteile (wenn vorhanden)</a:t>
            </a:r>
          </a:p>
          <a:p>
            <a:pPr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1600" kern="0" dirty="0">
              <a:latin typeface="+mn-lt"/>
            </a:endParaRPr>
          </a:p>
          <a:p>
            <a:pPr marL="285750" indent="-28575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kern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lorem</a:t>
            </a:r>
            <a:r>
              <a:rPr lang="de-DE" sz="16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1600" kern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ipsum</a:t>
            </a:r>
            <a:r>
              <a:rPr lang="de-DE" sz="16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1</a:t>
            </a:r>
          </a:p>
          <a:p>
            <a:pPr marL="285750" indent="-28575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kern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lorem</a:t>
            </a:r>
            <a:r>
              <a:rPr lang="de-DE" sz="16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1600" kern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ipsum</a:t>
            </a:r>
            <a:r>
              <a:rPr lang="de-DE" sz="16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2</a:t>
            </a:r>
          </a:p>
          <a:p>
            <a:pPr marL="285750" indent="-28575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kern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lorem</a:t>
            </a:r>
            <a:r>
              <a:rPr lang="de-DE" sz="16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1600" kern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ipsum</a:t>
            </a:r>
            <a:r>
              <a:rPr lang="de-DE" sz="16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3</a:t>
            </a:r>
          </a:p>
          <a:p>
            <a:pPr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1600" kern="0" dirty="0">
              <a:latin typeface="+mn-lt"/>
            </a:endParaRPr>
          </a:p>
        </p:txBody>
      </p:sp>
      <p:grpSp>
        <p:nvGrpSpPr>
          <p:cNvPr id="37906" name="Gruppieren 28"/>
          <p:cNvGrpSpPr>
            <a:grpSpLocks/>
          </p:cNvGrpSpPr>
          <p:nvPr/>
        </p:nvGrpSpPr>
        <p:grpSpPr bwMode="auto">
          <a:xfrm>
            <a:off x="12326938" y="661988"/>
            <a:ext cx="5345112" cy="4564062"/>
            <a:chOff x="12326815" y="662246"/>
            <a:chExt cx="5345655" cy="4563185"/>
          </a:xfrm>
        </p:grpSpPr>
        <p:pic>
          <p:nvPicPr>
            <p:cNvPr id="37908" name="Grafik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6722" y="662246"/>
              <a:ext cx="5235748" cy="4563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9" name="Grafik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9" t="40926" r="42078" b="41640"/>
            <a:stretch>
              <a:fillRect/>
            </a:stretch>
          </p:blipFill>
          <p:spPr bwMode="auto">
            <a:xfrm>
              <a:off x="12326815" y="2461846"/>
              <a:ext cx="4554416" cy="135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feld 31"/>
          <p:cNvSpPr txBox="1"/>
          <p:nvPr/>
        </p:nvSpPr>
        <p:spPr>
          <a:xfrm>
            <a:off x="13584799" y="2800474"/>
            <a:ext cx="475127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kern="0" dirty="0">
                <a:solidFill>
                  <a:schemeClr val="accent4"/>
                </a:solidFill>
                <a:latin typeface="+mn-lt"/>
              </a:rPr>
              <a:t>Headline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3600" kern="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>
            <a:off x="17388105" y="7852191"/>
            <a:ext cx="2177710" cy="1226245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500" b="1" kern="0" dirty="0">
                <a:solidFill>
                  <a:srgbClr val="FFFFFF"/>
                </a:solidFill>
                <a:latin typeface="+mn-lt"/>
              </a:rPr>
              <a:t>Optional Bild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7F9ED06-8B1F-2147-8A7B-213B99A1B708}"/>
              </a:ext>
            </a:extLst>
          </p:cNvPr>
          <p:cNvSpPr txBox="1"/>
          <p:nvPr/>
        </p:nvSpPr>
        <p:spPr>
          <a:xfrm>
            <a:off x="10801349" y="6219222"/>
            <a:ext cx="10382250" cy="11428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Lieber Vodafone-Kunde,</a:t>
            </a:r>
          </a:p>
          <a:p>
            <a:pPr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1600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>
              <a:lnSpc>
                <a:spcPct val="120000"/>
              </a:lnSpc>
              <a:spcAft>
                <a:spcPts val="1200"/>
              </a:spcAft>
            </a:pPr>
            <a:r>
              <a:rPr lang="de-DE" altLang="de-DE" sz="1600" dirty="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Text-Abschnitt 1: Einstieg/Info</a:t>
            </a:r>
          </a:p>
        </p:txBody>
      </p:sp>
      <p:sp>
        <p:nvSpPr>
          <p:cNvPr id="29" name="Flussdiagramm: Prozess 19">
            <a:extLst>
              <a:ext uri="{FF2B5EF4-FFF2-40B4-BE49-F238E27FC236}">
                <a16:creationId xmlns:a16="http://schemas.microsoft.com/office/drawing/2014/main" id="{9B168756-C456-4948-9DDA-27BB19DB9928}"/>
              </a:ext>
            </a:extLst>
          </p:cNvPr>
          <p:cNvSpPr/>
          <p:nvPr/>
        </p:nvSpPr>
        <p:spPr>
          <a:xfrm>
            <a:off x="10801349" y="11064735"/>
            <a:ext cx="3390900" cy="590550"/>
          </a:xfrm>
          <a:prstGeom prst="flowChartProcess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3200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D3DA7B6-D756-3347-B9CF-D757D40295D6}"/>
              </a:ext>
            </a:extLst>
          </p:cNvPr>
          <p:cNvSpPr txBox="1"/>
          <p:nvPr/>
        </p:nvSpPr>
        <p:spPr>
          <a:xfrm>
            <a:off x="12241120" y="11172238"/>
            <a:ext cx="511358" cy="3980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50800" tIns="50800" rIns="50800" bIns="50800" spcCol="38100" anchor="ctr">
            <a:spAutoFit/>
          </a:bodyPr>
          <a:lstStyle/>
          <a:p>
            <a:pPr algn="ctr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rgbClr val="FFFFFF"/>
                </a:solidFill>
                <a:latin typeface="+mn-lt"/>
              </a:rPr>
              <a:t>CTA</a:t>
            </a:r>
          </a:p>
        </p:txBody>
      </p:sp>
      <p:pic>
        <p:nvPicPr>
          <p:cNvPr id="23" name="Grafik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907" y="12020798"/>
            <a:ext cx="11563133" cy="157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B111ECF5-D973-BE43-A73D-6ADEC3E301A9}"/>
              </a:ext>
            </a:extLst>
          </p:cNvPr>
          <p:cNvSpPr/>
          <p:nvPr/>
        </p:nvSpPr>
        <p:spPr>
          <a:xfrm>
            <a:off x="2635066" y="10461326"/>
            <a:ext cx="7228256" cy="632143"/>
          </a:xfrm>
          <a:prstGeom prst="wedgeRoundRectCallout">
            <a:avLst>
              <a:gd name="adj1" fmla="val 66106"/>
              <a:gd name="adj2" fmla="val 228948"/>
              <a:gd name="adj3" fmla="val 16667"/>
            </a:avLst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lIns="6350" tIns="6350" rIns="6350" bIns="6350" spcCol="1270" anchor="ctr"/>
          <a:lstStyle/>
          <a:p>
            <a:pPr algn="ctr" defTabSz="4445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kern="0" dirty="0" err="1">
                <a:solidFill>
                  <a:schemeClr val="accent5"/>
                </a:solidFill>
                <a:latin typeface="+mn-lt"/>
              </a:rPr>
              <a:t>Footer</a:t>
            </a:r>
            <a:r>
              <a:rPr lang="de-DE" sz="2000" kern="0" dirty="0">
                <a:solidFill>
                  <a:schemeClr val="accent5"/>
                </a:solidFill>
                <a:latin typeface="+mn-lt"/>
              </a:rPr>
              <a:t>, darauf achten das dieser aktuell ist, gibt es Fußnoten, wenn ja müssen diese im </a:t>
            </a:r>
            <a:r>
              <a:rPr lang="de-DE" sz="2000" kern="0" dirty="0" err="1">
                <a:solidFill>
                  <a:schemeClr val="accent5"/>
                </a:solidFill>
                <a:latin typeface="+mn-lt"/>
              </a:rPr>
              <a:t>Footer</a:t>
            </a:r>
            <a:r>
              <a:rPr lang="de-DE" sz="2000" kern="0" dirty="0">
                <a:solidFill>
                  <a:schemeClr val="accent5"/>
                </a:solidFill>
                <a:latin typeface="+mn-lt"/>
              </a:rPr>
              <a:t> eingebunden werden</a:t>
            </a:r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B111ECF5-D973-BE43-A73D-6ADEC3E301A9}"/>
              </a:ext>
            </a:extLst>
          </p:cNvPr>
          <p:cNvSpPr/>
          <p:nvPr/>
        </p:nvSpPr>
        <p:spPr>
          <a:xfrm>
            <a:off x="4246777" y="2817520"/>
            <a:ext cx="5973763" cy="574675"/>
          </a:xfrm>
          <a:prstGeom prst="wedgeRoundRectCallout">
            <a:avLst>
              <a:gd name="adj1" fmla="val 78756"/>
              <a:gd name="adj2" fmla="val 246481"/>
              <a:gd name="adj3" fmla="val 16667"/>
            </a:avLst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lIns="6350" tIns="6350" rIns="6350" bIns="6350" spcCol="1270" anchor="ctr"/>
          <a:lstStyle/>
          <a:p>
            <a:pPr algn="ctr" defTabSz="4445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kern="0" dirty="0">
                <a:solidFill>
                  <a:schemeClr val="accent5"/>
                </a:solidFill>
                <a:latin typeface="+mn-lt"/>
              </a:rPr>
              <a:t>Welche Headergrafik soll eingebunden werden?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9549060" y="2448719"/>
            <a:ext cx="6451005" cy="1102644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3200" kern="0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48131" name="Objek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3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0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>
          <a:xfrm>
            <a:off x="28046" y="-218142"/>
            <a:ext cx="102657" cy="595035"/>
          </a:xfrm>
          <a:prstGeom prst="rect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0" tIns="0" rIns="0" bIns="0" anchor="ctr"/>
          <a:lstStyle/>
          <a:p>
            <a:pPr algn="ctr" eaLnBrk="1" fontAlgn="auto">
              <a:lnSpc>
                <a:spcPct val="80000"/>
              </a:lnSpc>
              <a:defRPr/>
            </a:pPr>
            <a:endParaRPr lang="de-DE" sz="8000" b="1" kern="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9853047" y="4127403"/>
            <a:ext cx="5732711" cy="53347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kern="0" dirty="0" err="1">
                <a:solidFill>
                  <a:schemeClr val="bg1"/>
                </a:solidFill>
                <a:latin typeface="+mn-lt"/>
              </a:rPr>
              <a:t>Subline</a:t>
            </a:r>
            <a:endParaRPr lang="de-DE" sz="28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11041936" y="11656733"/>
            <a:ext cx="3465251" cy="287258"/>
          </a:xfrm>
          <a:prstGeom prst="rect">
            <a:avLst/>
          </a:prstGeom>
          <a:solidFill>
            <a:srgbClr val="7030A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srgbClr val="FFFFFF"/>
                </a:solidFill>
                <a:latin typeface="+mn-lt"/>
              </a:rPr>
              <a:t>CTA</a:t>
            </a:r>
          </a:p>
        </p:txBody>
      </p:sp>
      <p:sp>
        <p:nvSpPr>
          <p:cNvPr id="37" name="Shape 1101"/>
          <p:cNvSpPr>
            <a:spLocks noGrp="1"/>
          </p:cNvSpPr>
          <p:nvPr>
            <p:ph type="title"/>
          </p:nvPr>
        </p:nvSpPr>
        <p:spPr>
          <a:xfrm>
            <a:off x="2032000" y="1468438"/>
            <a:ext cx="21047075" cy="1217612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cap="all" spc="-300" dirty="0">
                <a:solidFill>
                  <a:schemeClr val="accent6"/>
                </a:solidFill>
                <a:latin typeface="+mn-lt"/>
              </a:rPr>
              <a:t>Landingpage </a:t>
            </a:r>
          </a:p>
        </p:txBody>
      </p:sp>
      <p:pic>
        <p:nvPicPr>
          <p:cNvPr id="48142" name="Grafik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50" y="12592050"/>
            <a:ext cx="6461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Abgerundete rechteckige Legende 54">
            <a:extLst>
              <a:ext uri="{FF2B5EF4-FFF2-40B4-BE49-F238E27FC236}">
                <a16:creationId xmlns:a16="http://schemas.microsoft.com/office/drawing/2014/main" id="{B111ECF5-D973-BE43-A73D-6ADEC3E301A9}"/>
              </a:ext>
            </a:extLst>
          </p:cNvPr>
          <p:cNvSpPr/>
          <p:nvPr/>
        </p:nvSpPr>
        <p:spPr>
          <a:xfrm>
            <a:off x="17105312" y="11289259"/>
            <a:ext cx="5973763" cy="574675"/>
          </a:xfrm>
          <a:prstGeom prst="wedgeRoundRectCallout">
            <a:avLst>
              <a:gd name="adj1" fmla="val -122955"/>
              <a:gd name="adj2" fmla="val 247223"/>
              <a:gd name="adj3" fmla="val 16667"/>
            </a:avLst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lIns="6350" tIns="6350" rIns="6350" bIns="6350" spcCol="1270" anchor="ctr"/>
          <a:lstStyle/>
          <a:p>
            <a:pPr algn="ctr" defTabSz="4445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kern="0" dirty="0" err="1">
                <a:solidFill>
                  <a:schemeClr val="accent5"/>
                </a:solidFill>
                <a:latin typeface="+mn-lt"/>
              </a:rPr>
              <a:t>Footer</a:t>
            </a:r>
            <a:r>
              <a:rPr lang="de-DE" sz="2000" kern="0" dirty="0">
                <a:solidFill>
                  <a:schemeClr val="accent5"/>
                </a:solidFill>
                <a:latin typeface="+mn-lt"/>
              </a:rPr>
              <a:t>, darauf achten das dieser aktuell ist</a:t>
            </a:r>
          </a:p>
        </p:txBody>
      </p:sp>
      <p:grpSp>
        <p:nvGrpSpPr>
          <p:cNvPr id="48149" name="Gruppieren 9"/>
          <p:cNvGrpSpPr>
            <a:grpSpLocks/>
          </p:cNvGrpSpPr>
          <p:nvPr/>
        </p:nvGrpSpPr>
        <p:grpSpPr bwMode="auto">
          <a:xfrm>
            <a:off x="9536113" y="1233488"/>
            <a:ext cx="6451600" cy="2935287"/>
            <a:chOff x="10214211" y="316522"/>
            <a:chExt cx="11518082" cy="5240215"/>
          </a:xfrm>
        </p:grpSpPr>
        <p:pic>
          <p:nvPicPr>
            <p:cNvPr id="48157" name="Grafik 6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5" t="12961" r="471" b="28732"/>
            <a:stretch>
              <a:fillRect/>
            </a:stretch>
          </p:blipFill>
          <p:spPr bwMode="auto">
            <a:xfrm>
              <a:off x="10214211" y="316522"/>
              <a:ext cx="11518082" cy="5240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58" name="Grafik 6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5915" y="573287"/>
              <a:ext cx="974425" cy="97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59" name="Gruppieren 65"/>
            <p:cNvGrpSpPr>
              <a:grpSpLocks/>
            </p:cNvGrpSpPr>
            <p:nvPr/>
          </p:nvGrpSpPr>
          <p:grpSpPr bwMode="auto">
            <a:xfrm>
              <a:off x="12326815" y="662246"/>
              <a:ext cx="5345655" cy="4563185"/>
              <a:chOff x="12326815" y="662246"/>
              <a:chExt cx="5345655" cy="4563185"/>
            </a:xfrm>
          </p:grpSpPr>
          <p:pic>
            <p:nvPicPr>
              <p:cNvPr id="48162" name="Grafik 6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36722" y="662246"/>
                <a:ext cx="5235748" cy="4563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63" name="Grafik 67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59" t="40926" r="42078" b="41640"/>
              <a:stretch>
                <a:fillRect/>
              </a:stretch>
            </p:blipFill>
            <p:spPr bwMode="auto">
              <a:xfrm>
                <a:off x="12326815" y="2461846"/>
                <a:ext cx="4554416" cy="1354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8160" name="Grafik 6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01" t="36983" r="35397" b="47102"/>
            <a:stretch>
              <a:fillRect/>
            </a:stretch>
          </p:blipFill>
          <p:spPr bwMode="auto">
            <a:xfrm>
              <a:off x="12221307" y="2438400"/>
              <a:ext cx="4783015" cy="1430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feld 69"/>
            <p:cNvSpPr txBox="1"/>
            <p:nvPr/>
          </p:nvSpPr>
          <p:spPr>
            <a:xfrm>
              <a:off x="12906996" y="2587461"/>
              <a:ext cx="4319338" cy="1941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400" b="1" kern="0" dirty="0">
                  <a:solidFill>
                    <a:schemeClr val="accent4"/>
                  </a:solidFill>
                  <a:latin typeface="Vodafone Lt" panose="020B0606040202020204" pitchFamily="34" charset="0"/>
                </a:rPr>
                <a:t>Headline</a:t>
              </a:r>
            </a:p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4000" kern="0" dirty="0">
                <a:solidFill>
                  <a:schemeClr val="accent4"/>
                </a:solidFill>
                <a:latin typeface="+mn-lt"/>
              </a:endParaRP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9882743" y="4954438"/>
            <a:ext cx="5788222" cy="425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Einstieg, </a:t>
            </a:r>
            <a:r>
              <a:rPr lang="de-DE" sz="1600" kern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lorem</a:t>
            </a:r>
            <a:r>
              <a:rPr lang="de-DE" sz="16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1600" kern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ipsum</a:t>
            </a:r>
            <a:endParaRPr lang="de-DE" sz="1600" b="1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9536114" y="5715747"/>
            <a:ext cx="6463952" cy="2951948"/>
          </a:xfrm>
          <a:prstGeom prst="rect">
            <a:avLst/>
          </a:prstGeom>
          <a:solidFill>
            <a:srgbClr val="D5D8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3200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8EE0C71-7532-F44E-8442-F56873418A08}"/>
              </a:ext>
            </a:extLst>
          </p:cNvPr>
          <p:cNvSpPr txBox="1"/>
          <p:nvPr/>
        </p:nvSpPr>
        <p:spPr>
          <a:xfrm>
            <a:off x="9882743" y="6104231"/>
            <a:ext cx="6870701" cy="21708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kern="0" dirty="0">
                <a:solidFill>
                  <a:schemeClr val="bg1">
                    <a:lumMod val="50000"/>
                  </a:schemeClr>
                </a:solidFill>
              </a:rPr>
              <a:t>Vorteile (wenn vorhanden)</a:t>
            </a:r>
          </a:p>
          <a:p>
            <a:pPr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1600" kern="0" dirty="0"/>
          </a:p>
          <a:p>
            <a:pPr marL="285750" indent="-28575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kern="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de-DE" sz="1600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kern="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de-DE" sz="1600" kern="0" dirty="0">
                <a:solidFill>
                  <a:schemeClr val="bg1">
                    <a:lumMod val="50000"/>
                  </a:schemeClr>
                </a:solidFill>
              </a:rPr>
              <a:t> 1</a:t>
            </a:r>
          </a:p>
          <a:p>
            <a:pPr marL="285750" indent="-28575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kern="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de-DE" sz="1600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kern="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de-DE" sz="1600" kern="0" dirty="0">
                <a:solidFill>
                  <a:schemeClr val="bg1">
                    <a:lumMod val="50000"/>
                  </a:schemeClr>
                </a:solidFill>
              </a:rPr>
              <a:t> 2</a:t>
            </a:r>
          </a:p>
          <a:p>
            <a:pPr marL="285750" indent="-28575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kern="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de-DE" sz="1600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kern="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de-DE" sz="1600" kern="0" dirty="0">
                <a:solidFill>
                  <a:schemeClr val="bg1">
                    <a:lumMod val="50000"/>
                  </a:schemeClr>
                </a:solidFill>
              </a:rPr>
              <a:t> 3</a:t>
            </a:r>
          </a:p>
          <a:p>
            <a:pPr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1600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1600" kern="0" dirty="0">
              <a:latin typeface="+mn-lt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BE649DAE-213A-9244-ACE2-5518920B8F4C}"/>
              </a:ext>
            </a:extLst>
          </p:cNvPr>
          <p:cNvSpPr txBox="1"/>
          <p:nvPr/>
        </p:nvSpPr>
        <p:spPr>
          <a:xfrm>
            <a:off x="9853048" y="12183987"/>
            <a:ext cx="603109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 Fußnoten</a:t>
            </a:r>
            <a:endParaRPr lang="de-DE" sz="1000" kern="0" dirty="0">
              <a:latin typeface="+mn-lt"/>
            </a:endParaRPr>
          </a:p>
        </p:txBody>
      </p:sp>
      <p:sp>
        <p:nvSpPr>
          <p:cNvPr id="46" name="Ellipse 45"/>
          <p:cNvSpPr>
            <a:spLocks noChangeAspect="1"/>
          </p:cNvSpPr>
          <p:nvPr/>
        </p:nvSpPr>
        <p:spPr>
          <a:xfrm>
            <a:off x="13270498" y="6399769"/>
            <a:ext cx="2177710" cy="1226245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500" b="1" kern="0" dirty="0">
                <a:solidFill>
                  <a:srgbClr val="FFFFFF"/>
                </a:solidFill>
                <a:latin typeface="Vodafone Rg" panose="020B0606080202020204" pitchFamily="34" charset="0"/>
              </a:rPr>
              <a:t>Optional Bild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9882743" y="9825917"/>
            <a:ext cx="5788222" cy="425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Abschluss, </a:t>
            </a:r>
            <a:r>
              <a:rPr lang="de-DE" sz="1600" kern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lorem</a:t>
            </a:r>
            <a:r>
              <a:rPr lang="de-DE" sz="16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1600" kern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ipsum</a:t>
            </a:r>
            <a:endParaRPr lang="de-DE" sz="1600" b="1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9" name="Abgerundete rechteckige Legende 48">
            <a:extLst>
              <a:ext uri="{FF2B5EF4-FFF2-40B4-BE49-F238E27FC236}">
                <a16:creationId xmlns:a16="http://schemas.microsoft.com/office/drawing/2014/main" id="{B111ECF5-D973-BE43-A73D-6ADEC3E301A9}"/>
              </a:ext>
            </a:extLst>
          </p:cNvPr>
          <p:cNvSpPr/>
          <p:nvPr/>
        </p:nvSpPr>
        <p:spPr>
          <a:xfrm>
            <a:off x="2457245" y="9100107"/>
            <a:ext cx="7228253" cy="632143"/>
          </a:xfrm>
          <a:prstGeom prst="wedgeRoundRectCallout">
            <a:avLst>
              <a:gd name="adj1" fmla="val 64914"/>
              <a:gd name="adj2" fmla="val 368380"/>
              <a:gd name="adj3" fmla="val 16667"/>
            </a:avLst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lIns="6350" tIns="6350" rIns="6350" bIns="6350" spcCol="1270" anchor="ctr"/>
          <a:lstStyle/>
          <a:p>
            <a:pPr algn="ctr" defTabSz="4445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kern="0" dirty="0">
                <a:solidFill>
                  <a:srgbClr val="FF0000"/>
                </a:solidFill>
                <a:latin typeface="+mn-lt"/>
              </a:rPr>
              <a:t>Fehlermeldung: Was passiert wenn TN z.B. mehrmals klickt oder falsche Infos eingibt? Welche Seite folgt dann?</a:t>
            </a:r>
          </a:p>
        </p:txBody>
      </p:sp>
      <p:sp>
        <p:nvSpPr>
          <p:cNvPr id="50" name="Abgerundete rechteckige Legende 49">
            <a:extLst>
              <a:ext uri="{FF2B5EF4-FFF2-40B4-BE49-F238E27FC236}">
                <a16:creationId xmlns:a16="http://schemas.microsoft.com/office/drawing/2014/main" id="{B111ECF5-D973-BE43-A73D-6ADEC3E301A9}"/>
              </a:ext>
            </a:extLst>
          </p:cNvPr>
          <p:cNvSpPr/>
          <p:nvPr/>
        </p:nvSpPr>
        <p:spPr>
          <a:xfrm>
            <a:off x="16013011" y="9964337"/>
            <a:ext cx="3822435" cy="574675"/>
          </a:xfrm>
          <a:prstGeom prst="wedgeRoundRectCallout">
            <a:avLst>
              <a:gd name="adj1" fmla="val -112287"/>
              <a:gd name="adj2" fmla="val 295440"/>
              <a:gd name="adj3" fmla="val 16667"/>
            </a:avLst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lIns="6350" tIns="6350" rIns="6350" bIns="6350" spcCol="1270" anchor="ctr"/>
          <a:lstStyle/>
          <a:p>
            <a:pPr algn="ctr" defTabSz="4445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kern="0" dirty="0">
                <a:solidFill>
                  <a:schemeClr val="accent5"/>
                </a:solidFill>
                <a:latin typeface="+mn-lt"/>
              </a:rPr>
              <a:t>Verlinkt auf?</a:t>
            </a:r>
          </a:p>
        </p:txBody>
      </p:sp>
      <p:sp>
        <p:nvSpPr>
          <p:cNvPr id="51" name="Abgerundete rechteckige Legende 50">
            <a:extLst>
              <a:ext uri="{FF2B5EF4-FFF2-40B4-BE49-F238E27FC236}">
                <a16:creationId xmlns:a16="http://schemas.microsoft.com/office/drawing/2014/main" id="{B111ECF5-D973-BE43-A73D-6ADEC3E301A9}"/>
              </a:ext>
            </a:extLst>
          </p:cNvPr>
          <p:cNvSpPr/>
          <p:nvPr/>
        </p:nvSpPr>
        <p:spPr>
          <a:xfrm>
            <a:off x="16848564" y="1789906"/>
            <a:ext cx="5973763" cy="574675"/>
          </a:xfrm>
          <a:prstGeom prst="wedgeRoundRectCallout">
            <a:avLst>
              <a:gd name="adj1" fmla="val -71664"/>
              <a:gd name="adj2" fmla="val 117964"/>
              <a:gd name="adj3" fmla="val 16667"/>
            </a:avLst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lIns="6350" tIns="6350" rIns="6350" bIns="6350" spcCol="1270" anchor="ctr"/>
          <a:lstStyle/>
          <a:p>
            <a:pPr algn="ctr" defTabSz="4445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kern="0" dirty="0">
                <a:solidFill>
                  <a:schemeClr val="accent5"/>
                </a:solidFill>
                <a:latin typeface="+mn-lt"/>
              </a:rPr>
              <a:t>Welche Headergrafik soll eingebunden werden?</a:t>
            </a:r>
          </a:p>
        </p:txBody>
      </p:sp>
      <p:sp>
        <p:nvSpPr>
          <p:cNvPr id="52" name="Abgerundete rechteckige Legende 51">
            <a:extLst>
              <a:ext uri="{FF2B5EF4-FFF2-40B4-BE49-F238E27FC236}">
                <a16:creationId xmlns:a16="http://schemas.microsoft.com/office/drawing/2014/main" id="{B111ECF5-D973-BE43-A73D-6ADEC3E301A9}"/>
              </a:ext>
            </a:extLst>
          </p:cNvPr>
          <p:cNvSpPr/>
          <p:nvPr/>
        </p:nvSpPr>
        <p:spPr>
          <a:xfrm>
            <a:off x="3112392" y="10685850"/>
            <a:ext cx="5596428" cy="632143"/>
          </a:xfrm>
          <a:prstGeom prst="wedgeRoundRectCallout">
            <a:avLst>
              <a:gd name="adj1" fmla="val 70827"/>
              <a:gd name="adj2" fmla="val 203642"/>
              <a:gd name="adj3" fmla="val 16667"/>
            </a:avLst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lIns="6350" tIns="6350" rIns="6350" bIns="6350" spcCol="1270" anchor="ctr"/>
          <a:lstStyle/>
          <a:p>
            <a:pPr algn="ctr" defTabSz="4445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kern="0" dirty="0">
                <a:solidFill>
                  <a:schemeClr val="accent5"/>
                </a:solidFill>
                <a:latin typeface="+mn-lt"/>
              </a:rPr>
              <a:t>Gibt es Fußnoten? Wenn ja können diese unter dem CTA eingebunden werden.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46082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>
          <a:xfrm>
            <a:off x="28046" y="-218142"/>
            <a:ext cx="102657" cy="595035"/>
          </a:xfrm>
          <a:prstGeom prst="rect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0" tIns="0" rIns="0" bIns="0" anchor="ctr"/>
          <a:lstStyle/>
          <a:p>
            <a:pPr algn="ctr" eaLnBrk="1" fontAlgn="auto">
              <a:lnSpc>
                <a:spcPct val="80000"/>
              </a:lnSpc>
              <a:defRPr/>
            </a:pPr>
            <a:endParaRPr lang="de-DE" sz="8000" b="1" kern="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01" name="Shape 1101"/>
          <p:cNvSpPr>
            <a:spLocks noGrp="1"/>
          </p:cNvSpPr>
          <p:nvPr>
            <p:ph type="title"/>
          </p:nvPr>
        </p:nvSpPr>
        <p:spPr>
          <a:xfrm>
            <a:off x="2032000" y="1468438"/>
            <a:ext cx="21047075" cy="1217612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cap="all" spc="-300" dirty="0">
                <a:solidFill>
                  <a:schemeClr val="accent6"/>
                </a:solidFill>
                <a:latin typeface="+mn-lt"/>
              </a:rPr>
              <a:t>Copytexte</a:t>
            </a:r>
          </a:p>
        </p:txBody>
      </p:sp>
      <p:sp>
        <p:nvSpPr>
          <p:cNvPr id="14" name="Shape 2249">
            <a:extLst>
              <a:ext uri="{FF2B5EF4-FFF2-40B4-BE49-F238E27FC236}">
                <a16:creationId xmlns:a16="http://schemas.microsoft.com/office/drawing/2014/main" id="{A8043099-5EA6-124B-9187-D1FC7A9570D6}"/>
              </a:ext>
            </a:extLst>
          </p:cNvPr>
          <p:cNvSpPr/>
          <p:nvPr/>
        </p:nvSpPr>
        <p:spPr>
          <a:xfrm>
            <a:off x="2035075" y="3685309"/>
            <a:ext cx="20243034" cy="889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marL="688975" indent="-688975">
              <a:spcBef>
                <a:spcPts val="3500"/>
              </a:spcBef>
              <a:buClr>
                <a:srgbClr val="00FF01"/>
              </a:buClr>
              <a:buFont typeface="Wingdings" pitchFamily="2" charset="2"/>
              <a:buChar char="§"/>
            </a:pPr>
            <a:r>
              <a:rPr lang="de-DE" sz="3400" dirty="0">
                <a:latin typeface="Arial" charset="0"/>
                <a:ea typeface="Arial" charset="0"/>
                <a:cs typeface="Arial" charset="0"/>
              </a:rPr>
              <a:t>Hier bitte weitere Texte wie bspw. Teilnahmebedingungen (TNB) oder Fußnoten (FN) etc. aufführen.</a:t>
            </a:r>
            <a:endParaRPr sz="3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84622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j7f3oXTdyU7c0lk84wx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j7f3oXTdyU7c0lk84wx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j7f3oXTdyU7c0lk84wx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j7f3oXTdyU7c0lk84wx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j7f3oXTdyU7c0lk84wx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j7f3oXTdyU7c0lk84wx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TCF_Colors">
      <a:dk1>
        <a:srgbClr val="393E44"/>
      </a:dk1>
      <a:lt1>
        <a:srgbClr val="00FF00"/>
      </a:lt1>
      <a:dk2>
        <a:srgbClr val="393E44"/>
      </a:dk2>
      <a:lt2>
        <a:srgbClr val="DCDEE0"/>
      </a:lt2>
      <a:accent1>
        <a:srgbClr val="00FF00"/>
      </a:accent1>
      <a:accent2>
        <a:srgbClr val="FF6600"/>
      </a:accent2>
      <a:accent3>
        <a:srgbClr val="00EEFF"/>
      </a:accent3>
      <a:accent4>
        <a:srgbClr val="FF0000"/>
      </a:accent4>
      <a:accent5>
        <a:srgbClr val="000000"/>
      </a:accent5>
      <a:accent6>
        <a:srgbClr val="515151"/>
      </a:accent6>
      <a:hlink>
        <a:srgbClr val="00FF00"/>
      </a:hlink>
      <a:folHlink>
        <a:srgbClr val="FF00F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 dirty="0" smtClean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9193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 Semi Bold"/>
        <a:ea typeface="Montserrat Semi Bold"/>
        <a:cs typeface="Montserrat Semi Bold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9193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Macintosh PowerPoint</Application>
  <PresentationFormat>Benutzerdefiniert</PresentationFormat>
  <Paragraphs>78</Paragraphs>
  <Slides>7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22" baseType="lpstr">
      <vt:lpstr>Arial</vt:lpstr>
      <vt:lpstr>Arial Fett</vt:lpstr>
      <vt:lpstr>Helvetica</vt:lpstr>
      <vt:lpstr>Helvetica Light</vt:lpstr>
      <vt:lpstr>Helvetica Neue</vt:lpstr>
      <vt:lpstr>Lucida Grande</vt:lpstr>
      <vt:lpstr>Montserrat</vt:lpstr>
      <vt:lpstr>Montserrat Light</vt:lpstr>
      <vt:lpstr>Montserrat Semi Bold</vt:lpstr>
      <vt:lpstr>Rajdhani Fett</vt:lpstr>
      <vt:lpstr>Vodafone Lt</vt:lpstr>
      <vt:lpstr>Vodafone Rg</vt:lpstr>
      <vt:lpstr>Wingdings</vt:lpstr>
      <vt:lpstr>White</vt:lpstr>
      <vt:lpstr>think-cell Folie</vt:lpstr>
      <vt:lpstr>PowerPoint-Präsentation</vt:lpstr>
      <vt:lpstr>Kampagnenbeschreibung</vt:lpstr>
      <vt:lpstr>SMS</vt:lpstr>
      <vt:lpstr>MMS</vt:lpstr>
      <vt:lpstr>E-MAIL</vt:lpstr>
      <vt:lpstr>Landingpage </vt:lpstr>
      <vt:lpstr>Copytexte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Dinler, Eser, Vodafone DE (External)</dc:creator>
  <cp:lastModifiedBy>Stephan Werner</cp:lastModifiedBy>
  <cp:revision>799</cp:revision>
  <dcterms:modified xsi:type="dcterms:W3CDTF">2019-06-27T12:17:37Z</dcterms:modified>
</cp:coreProperties>
</file>