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handoutMasterIdLst>
    <p:handoutMasterId r:id="rId9"/>
  </p:handoutMasterIdLst>
  <p:sldIdLst>
    <p:sldId id="1257" r:id="rId2"/>
    <p:sldId id="1272" r:id="rId3"/>
    <p:sldId id="1267" r:id="rId4"/>
    <p:sldId id="1274" r:id="rId5"/>
    <p:sldId id="1275" r:id="rId6"/>
    <p:sldId id="1273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3" userDrawn="1">
          <p15:clr>
            <a:srgbClr val="A4A3A4"/>
          </p15:clr>
        </p15:guide>
        <p15:guide id="2" pos="29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 Werner" initials="SW" lastIdx="2" clrIdx="0">
    <p:extLst>
      <p:ext uri="{19B8F6BF-5375-455C-9EA6-DF929625EA0E}">
        <p15:presenceInfo xmlns:p15="http://schemas.microsoft.com/office/powerpoint/2012/main" userId="Stephan Wer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93F"/>
    <a:srgbClr val="296998"/>
    <a:srgbClr val="EC853E"/>
    <a:srgbClr val="6EBB46"/>
    <a:srgbClr val="A6A6A6"/>
    <a:srgbClr val="7030A0"/>
    <a:srgbClr val="F7C200"/>
    <a:srgbClr val="942092"/>
    <a:srgbClr val="92D050"/>
    <a:srgbClr val="E7D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9" autoAdjust="0"/>
    <p:restoredTop sz="94820" autoAdjust="0"/>
  </p:normalViewPr>
  <p:slideViewPr>
    <p:cSldViewPr snapToGrid="0">
      <p:cViewPr varScale="1">
        <p:scale>
          <a:sx n="210" d="100"/>
          <a:sy n="210" d="100"/>
        </p:scale>
        <p:origin x="168" y="608"/>
      </p:cViewPr>
      <p:guideLst>
        <p:guide orient="horz" pos="463"/>
        <p:guide pos="29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50" d="100"/>
          <a:sy n="150" d="100"/>
        </p:scale>
        <p:origin x="4264" y="1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15T15:14:47.341" idx="1">
    <p:pos x="1148" y="687"/>
    <p:text>https://app.asana.com/-/login</p:text>
    <p:extLst>
      <p:ext uri="{C676402C-5697-4E1C-873F-D02D1690AC5C}">
        <p15:threadingInfo xmlns:p15="http://schemas.microsoft.com/office/powerpoint/2012/main" timeZoneBias="-120"/>
      </p:ext>
    </p:extLst>
  </p:cm>
  <p:cm authorId="1" dt="2020-06-15T15:15:14.540" idx="2">
    <p:pos x="3192" y="672"/>
    <p:text>&lt;SMS Tools&gt;&lt;Preview Link&gt;&lt;Create new local Campaign&gt;
https://internal.drwolfconsulting.de/SMS/previewLink/editMessages/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14787-4275-4F4A-BBB2-86A2D1146F3E}" type="datetimeFigureOut">
              <a:rPr lang="en-US" smtClean="0"/>
              <a:t>6/15/20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BBC3B-7882-814A-BBAA-04929F3656F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88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D15EB-D482-2C4E-9287-4494A51B255A}" type="datetimeFigureOut">
              <a:rPr lang="en-US" smtClean="0"/>
              <a:t>6/15/20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9566F-DCCD-BC41-BCEA-BDD78CD279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61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lvl="2" indent="0">
              <a:lnSpc>
                <a:spcPct val="140000"/>
              </a:lnSpc>
              <a:spcBef>
                <a:spcPts val="500"/>
              </a:spcBef>
              <a:buClr>
                <a:srgbClr val="00A6ED"/>
              </a:buClr>
              <a:buSzPct val="100000"/>
              <a:buFont typeface="Wingdings" charset="2"/>
              <a:buNone/>
              <a:tabLst>
                <a:tab pos="8229600" algn="r"/>
              </a:tabLst>
            </a:pPr>
            <a:endParaRPr lang="en-GB" sz="2000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6F410-7C52-4D75-8311-E9DF9A3BA20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4294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lvl="2" indent="0">
              <a:lnSpc>
                <a:spcPct val="140000"/>
              </a:lnSpc>
              <a:spcBef>
                <a:spcPts val="500"/>
              </a:spcBef>
              <a:buClr>
                <a:srgbClr val="00A6ED"/>
              </a:buClr>
              <a:buSzPct val="100000"/>
              <a:buFont typeface="Wingdings" charset="2"/>
              <a:buNone/>
              <a:tabLst>
                <a:tab pos="8229600" algn="r"/>
              </a:tabLst>
            </a:pPr>
            <a:endParaRPr lang="en-GB" sz="2000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6F410-7C52-4D75-8311-E9DF9A3BA20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656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lvl="2" indent="0">
              <a:lnSpc>
                <a:spcPct val="140000"/>
              </a:lnSpc>
              <a:spcBef>
                <a:spcPts val="500"/>
              </a:spcBef>
              <a:buClr>
                <a:srgbClr val="00A6ED"/>
              </a:buClr>
              <a:buSzPct val="100000"/>
              <a:buFont typeface="Wingdings" charset="2"/>
              <a:buNone/>
              <a:tabLst>
                <a:tab pos="8229600" algn="r"/>
              </a:tabLst>
            </a:pPr>
            <a:endParaRPr lang="en-GB" sz="2000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6F410-7C52-4D75-8311-E9DF9A3BA20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8560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lvl="2" indent="0">
              <a:lnSpc>
                <a:spcPct val="140000"/>
              </a:lnSpc>
              <a:spcBef>
                <a:spcPts val="500"/>
              </a:spcBef>
              <a:buClr>
                <a:srgbClr val="00A6ED"/>
              </a:buClr>
              <a:buSzPct val="100000"/>
              <a:buFont typeface="Wingdings" charset="2"/>
              <a:buNone/>
              <a:tabLst>
                <a:tab pos="8229600" algn="r"/>
              </a:tabLst>
            </a:pPr>
            <a:endParaRPr lang="en-GB" sz="2000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6F410-7C52-4D75-8311-E9DF9A3BA20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279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40413" y="299633"/>
            <a:ext cx="5104022" cy="76718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5400" kern="1200" spc="-15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de-DE" noProof="0"/>
          </a:p>
        </p:txBody>
      </p:sp>
      <p:sp>
        <p:nvSpPr>
          <p:cNvPr id="24" name="Title 1"/>
          <p:cNvSpPr txBox="1">
            <a:spLocks/>
          </p:cNvSpPr>
          <p:nvPr userDrawn="1"/>
        </p:nvSpPr>
        <p:spPr>
          <a:xfrm>
            <a:off x="540413" y="299633"/>
            <a:ext cx="5104022" cy="76718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5400" kern="1200" spc="-15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de-DE" noProof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3021" y="986693"/>
            <a:ext cx="5633902" cy="1934308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5400" b="0" i="0">
                <a:solidFill>
                  <a:srgbClr val="2A6998"/>
                </a:solidFill>
                <a:effectLst/>
                <a:latin typeface="Saira" pitchFamily="2" charset="77"/>
              </a:defRPr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35665" y="3114142"/>
            <a:ext cx="3721964" cy="60205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800" b="0" kern="1200" spc="0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337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635415" y="1261137"/>
            <a:ext cx="7072834" cy="29691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0" i="0">
                <a:solidFill>
                  <a:srgbClr val="2A6998"/>
                </a:solidFill>
                <a:latin typeface="Saira" pitchFamily="2" charset="77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35009" y="375223"/>
            <a:ext cx="7876770" cy="42646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defRPr b="0" i="0">
                <a:latin typeface="Saira" charset="0"/>
                <a:ea typeface="Saira" charset="0"/>
                <a:cs typeface="Saira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5400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- White and Dark Blue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>
              <a:solidFill>
                <a:srgbClr val="EA893D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4448943"/>
            <a:ext cx="8229600" cy="0"/>
          </a:xfrm>
          <a:prstGeom prst="line">
            <a:avLst/>
          </a:prstGeom>
          <a:ln w="3175" cmpd="sng">
            <a:solidFill>
              <a:srgbClr val="FFFF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358676" y="1259841"/>
            <a:ext cx="7030379" cy="168040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70000"/>
              </a:lnSpc>
              <a:buNone/>
              <a:defRPr sz="6600" b="0" i="0" spc="-150">
                <a:solidFill>
                  <a:srgbClr val="285C84"/>
                </a:solidFill>
                <a:latin typeface="Saira" pitchFamily="2" charset="7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17" name="Content Placeholder 6"/>
          <p:cNvSpPr>
            <a:spLocks noGrp="1"/>
          </p:cNvSpPr>
          <p:nvPr>
            <p:ph sz="quarter" idx="10"/>
          </p:nvPr>
        </p:nvSpPr>
        <p:spPr>
          <a:xfrm>
            <a:off x="380032" y="3149601"/>
            <a:ext cx="7059612" cy="1459966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>
              <a:lnSpc>
                <a:spcPct val="100000"/>
              </a:lnSpc>
              <a:buFont typeface="Wingdings" charset="2"/>
              <a:buChar char="§"/>
              <a:defRPr sz="1800" b="0" i="0" kern="0" spc="0">
                <a:solidFill>
                  <a:schemeClr val="tx1">
                    <a:lumMod val="50000"/>
                    <a:lumOff val="50000"/>
                  </a:schemeClr>
                </a:solidFill>
                <a:latin typeface="Saira" pitchFamily="2" charset="77"/>
              </a:defRPr>
            </a:lvl1pPr>
            <a:lvl2pPr marL="285750" indent="-285750">
              <a:buFont typeface="Arial"/>
              <a:buChar char="•"/>
              <a:defRPr sz="1800" kern="0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0080" indent="-182880">
              <a:lnSpc>
                <a:spcPct val="100000"/>
              </a:lnSpc>
              <a:buFont typeface="Wingdings" charset="2"/>
              <a:buChar char="ü"/>
              <a:defRPr sz="1600" b="0" i="0" kern="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Saira" pitchFamily="2" charset="77"/>
              </a:defRPr>
            </a:lvl3pPr>
            <a:lvl4pPr>
              <a:defRPr sz="1800" kern="0" spc="0">
                <a:solidFill>
                  <a:srgbClr val="595959"/>
                </a:solidFill>
              </a:defRPr>
            </a:lvl4pPr>
            <a:lvl5pPr marL="365760" indent="-182880">
              <a:lnSpc>
                <a:spcPct val="100000"/>
              </a:lnSpc>
              <a:spcAft>
                <a:spcPts val="600"/>
              </a:spcAft>
              <a:buFont typeface="Arial"/>
              <a:buChar char="•"/>
              <a:defRPr sz="1800" b="0" i="0" kern="0" spc="0">
                <a:solidFill>
                  <a:schemeClr val="tx1">
                    <a:lumMod val="50000"/>
                    <a:lumOff val="50000"/>
                  </a:schemeClr>
                </a:solidFill>
                <a:latin typeface="Saira" pitchFamily="2" charset="77"/>
              </a:defRPr>
            </a:lvl5pPr>
            <a:lvl6pPr>
              <a:defRPr>
                <a:solidFill>
                  <a:srgbClr val="595959"/>
                </a:solidFill>
              </a:defRPr>
            </a:lvl6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4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 Third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35009" y="375223"/>
            <a:ext cx="7876770" cy="42646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A37426D-D7C9-DE48-B99A-CA939266E73D}"/>
              </a:ext>
            </a:extLst>
          </p:cNvPr>
          <p:cNvSpPr txBox="1">
            <a:spLocks/>
          </p:cNvSpPr>
          <p:nvPr userDrawn="1"/>
        </p:nvSpPr>
        <p:spPr>
          <a:xfrm>
            <a:off x="0" y="4730437"/>
            <a:ext cx="4362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043F9F-3F39-43DA-9EAF-AE88095607C7}" type="slidenum">
              <a:rPr lang="de-DE" sz="700" b="0" i="0" baseline="0" noProof="0" smtClean="0">
                <a:solidFill>
                  <a:srgbClr val="444444"/>
                </a:solidFill>
                <a:latin typeface="Saira" pitchFamily="2" charset="77"/>
                <a:ea typeface="Saira" charset="0"/>
                <a:cs typeface="Saira" charset="0"/>
              </a:rPr>
              <a:pPr/>
              <a:t>‹Nr.›</a:t>
            </a:fld>
            <a:endParaRPr lang="de-DE" sz="700" b="0" i="0" baseline="0" noProof="0" dirty="0">
              <a:solidFill>
                <a:srgbClr val="444444"/>
              </a:solidFill>
              <a:latin typeface="Saira" pitchFamily="2" charset="77"/>
              <a:ea typeface="Saira" charset="0"/>
              <a:cs typeface="Sai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4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2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-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pic" sz="quarter" idx="13" hasCustomPrompt="1"/>
          </p:nvPr>
        </p:nvSpPr>
        <p:spPr>
          <a:xfrm>
            <a:off x="1305479" y="2230115"/>
            <a:ext cx="857250" cy="857250"/>
          </a:xfrm>
          <a:prstGeom prst="ellipse">
            <a:avLst/>
          </a:prstGeom>
          <a:pattFill prst="pct5">
            <a:fgClr>
              <a:srgbClr val="296998"/>
            </a:fgClr>
            <a:bgClr>
              <a:srgbClr val="296998"/>
            </a:bgClr>
          </a:pattFill>
        </p:spPr>
        <p:txBody>
          <a:bodyPr vert="horz" lIns="72000" tIns="45719" rIns="36000" bIns="45719" rtlCol="0" anchor="t">
            <a:noAutofit/>
          </a:bodyPr>
          <a:lstStyle>
            <a:lvl1pPr>
              <a:defRPr sz="600" spc="0" baseline="0" dirty="0"/>
            </a:lvl1pPr>
          </a:lstStyle>
          <a:p>
            <a:pPr marR="0" lvl="0" defTabSz="309563" fontAlgn="auto">
              <a:lnSpc>
                <a:spcPct val="120000"/>
              </a:lnSpc>
              <a:spcAft>
                <a:spcPts val="0"/>
              </a:spcAft>
              <a:buClrTx/>
              <a:buSzPct val="75000"/>
              <a:buFontTx/>
              <a:tabLst/>
            </a:pPr>
            <a:r>
              <a:rPr lang="de-DE" dirty="0"/>
              <a:t>Bild einfügen</a:t>
            </a:r>
          </a:p>
        </p:txBody>
      </p:sp>
      <p:sp>
        <p:nvSpPr>
          <p:cNvPr id="139" name="Shape 139"/>
          <p:cNvSpPr>
            <a:spLocks noGrp="1"/>
          </p:cNvSpPr>
          <p:nvPr>
            <p:ph type="pic" sz="quarter" idx="14" hasCustomPrompt="1"/>
          </p:nvPr>
        </p:nvSpPr>
        <p:spPr>
          <a:xfrm>
            <a:off x="4146444" y="2230115"/>
            <a:ext cx="857250" cy="857250"/>
          </a:xfrm>
          <a:prstGeom prst="ellipse">
            <a:avLst/>
          </a:prstGeom>
          <a:pattFill prst="pct5">
            <a:fgClr>
              <a:srgbClr val="296998"/>
            </a:fgClr>
            <a:bgClr>
              <a:srgbClr val="296998"/>
            </a:bgClr>
          </a:pattFill>
        </p:spPr>
        <p:txBody>
          <a:bodyPr vert="horz" lIns="72000" tIns="45719" rIns="36000" bIns="45719" rtlCol="0" anchor="t">
            <a:noAutofit/>
          </a:bodyPr>
          <a:lstStyle>
            <a:lvl1pPr>
              <a:defRPr sz="600" spc="0" baseline="0" dirty="0"/>
            </a:lvl1pPr>
          </a:lstStyle>
          <a:p>
            <a:pPr marR="0" lvl="0" defTabSz="309563" fontAlgn="auto">
              <a:lnSpc>
                <a:spcPct val="120000"/>
              </a:lnSpc>
              <a:spcAft>
                <a:spcPts val="0"/>
              </a:spcAft>
              <a:buClrTx/>
              <a:buSzPct val="75000"/>
              <a:buFontTx/>
              <a:tabLst/>
            </a:pPr>
            <a:r>
              <a:rPr lang="de-DE" dirty="0"/>
              <a:t>Bild einfügen</a:t>
            </a:r>
          </a:p>
        </p:txBody>
      </p:sp>
      <p:sp>
        <p:nvSpPr>
          <p:cNvPr id="140" name="Shape 140"/>
          <p:cNvSpPr>
            <a:spLocks noGrp="1"/>
          </p:cNvSpPr>
          <p:nvPr>
            <p:ph type="pic" sz="quarter" idx="15" hasCustomPrompt="1"/>
          </p:nvPr>
        </p:nvSpPr>
        <p:spPr>
          <a:xfrm>
            <a:off x="7002805" y="2230115"/>
            <a:ext cx="857250" cy="857250"/>
          </a:xfrm>
          <a:prstGeom prst="ellipse">
            <a:avLst/>
          </a:prstGeom>
          <a:pattFill prst="pct5">
            <a:fgClr>
              <a:srgbClr val="296998"/>
            </a:fgClr>
            <a:bgClr>
              <a:srgbClr val="296998"/>
            </a:bgClr>
          </a:pattFill>
        </p:spPr>
        <p:txBody>
          <a:bodyPr vert="horz" lIns="72000" tIns="45719" rIns="36000" bIns="45719" rtlCol="0" anchor="t">
            <a:noAutofit/>
          </a:bodyPr>
          <a:lstStyle>
            <a:lvl1pPr>
              <a:defRPr sz="600" spc="0" baseline="0" dirty="0"/>
            </a:lvl1pPr>
          </a:lstStyle>
          <a:p>
            <a:pPr marR="0" lvl="0" defTabSz="309563" fontAlgn="auto">
              <a:lnSpc>
                <a:spcPct val="120000"/>
              </a:lnSpc>
              <a:spcAft>
                <a:spcPts val="0"/>
              </a:spcAft>
              <a:buClrTx/>
              <a:buSzPct val="75000"/>
              <a:buFontTx/>
              <a:tabLst/>
            </a:pPr>
            <a:r>
              <a:rPr lang="de-DE" dirty="0"/>
              <a:t>Bild einfügen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398608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DE25CA1-C2BF-AE4E-BAA9-F9CFBFA09DF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596" y="4818263"/>
            <a:ext cx="1124353" cy="174274"/>
          </a:xfrm>
          <a:prstGeom prst="rect">
            <a:avLst/>
          </a:prstGeom>
        </p:spPr>
      </p:pic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635009" y="375223"/>
            <a:ext cx="7876770" cy="42646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635009" y="1200151"/>
            <a:ext cx="7876770" cy="33414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58F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Geneva"/>
                <a:ea typeface="+mn-ea"/>
                <a:cs typeface="Geneva"/>
              </a:rPr>
              <a:t>Textmasterformat bearbeiten</a:t>
            </a:r>
          </a:p>
          <a:p>
            <a:pPr marL="557213" marR="0" lvl="1" indent="-214313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58F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Geneva"/>
                <a:ea typeface="+mn-ea"/>
                <a:cs typeface="Geneva"/>
              </a:rPr>
              <a:t>Zweite Ebene</a:t>
            </a:r>
          </a:p>
          <a:p>
            <a:pPr marL="857250" marR="0" lvl="2" indent="-1714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58F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Geneva"/>
                <a:ea typeface="+mn-ea"/>
                <a:cs typeface="Geneva"/>
              </a:rPr>
              <a:t>Dritte Ebene</a:t>
            </a:r>
          </a:p>
          <a:p>
            <a:pPr marL="1200150" marR="0" lvl="3" indent="-1714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58F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Geneva"/>
                <a:ea typeface="+mn-ea"/>
                <a:cs typeface="Geneva"/>
              </a:rPr>
              <a:t>Vierte Ebene</a:t>
            </a:r>
          </a:p>
          <a:p>
            <a:pPr marL="1543050" marR="0" lvl="4" indent="-1714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58F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Geneva"/>
                <a:ea typeface="+mn-ea"/>
                <a:cs typeface="Geneva"/>
              </a:rPr>
              <a:t>Fünfte Ebene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Geneva"/>
              <a:ea typeface="+mn-ea"/>
              <a:cs typeface="Geneva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0" y="4730437"/>
            <a:ext cx="4362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043F9F-3F39-43DA-9EAF-AE88095607C7}" type="slidenum">
              <a:rPr lang="de-DE" sz="700" b="0" i="0" baseline="0" noProof="0" smtClean="0">
                <a:solidFill>
                  <a:srgbClr val="444444"/>
                </a:solidFill>
                <a:latin typeface="Saira" pitchFamily="2" charset="77"/>
                <a:ea typeface="Saira" charset="0"/>
                <a:cs typeface="Saira" charset="0"/>
              </a:rPr>
              <a:pPr/>
              <a:t>‹Nr.›</a:t>
            </a:fld>
            <a:endParaRPr lang="de-DE" sz="700" b="0" i="0" baseline="0" noProof="0" dirty="0">
              <a:solidFill>
                <a:srgbClr val="444444"/>
              </a:solidFill>
              <a:latin typeface="Saira" pitchFamily="2" charset="77"/>
              <a:ea typeface="Saira" charset="0"/>
              <a:cs typeface="Saira" charset="0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1" y="-2"/>
            <a:ext cx="432278" cy="643892"/>
          </a:xfrm>
          <a:prstGeom prst="rect">
            <a:avLst/>
          </a:prstGeom>
          <a:solidFill>
            <a:srgbClr val="2969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11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74" r:id="rId3"/>
    <p:sldLayoutId id="2147483675" r:id="rId4"/>
    <p:sldLayoutId id="2147483679" r:id="rId5"/>
  </p:sldLayoutIdLst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hf hdr="0" ftr="0" dt="0"/>
  <p:txStyles>
    <p:titleStyle>
      <a:lvl1pPr marL="0" algn="l" defTabSz="457200" rtl="0" eaLnBrk="1" latinLnBrk="0" hangingPunct="1">
        <a:lnSpc>
          <a:spcPct val="80000"/>
        </a:lnSpc>
        <a:spcBef>
          <a:spcPct val="0"/>
        </a:spcBef>
        <a:buNone/>
        <a:defRPr lang="de-DE" sz="2200" b="0" i="0" kern="1200" cap="none" spc="0" baseline="0" noProof="0">
          <a:solidFill>
            <a:srgbClr val="2F658F"/>
          </a:solidFill>
          <a:latin typeface="Saira" charset="0"/>
          <a:ea typeface="Saira" charset="0"/>
          <a:cs typeface="Saira" charset="0"/>
        </a:defRPr>
      </a:lvl1pPr>
    </p:titleStyle>
    <p:bodyStyle>
      <a:lvl1pPr marL="0" indent="0" algn="l" defTabSz="457200" rtl="0" eaLnBrk="1" latinLnBrk="0" hangingPunct="1">
        <a:lnSpc>
          <a:spcPct val="70000"/>
        </a:lnSpc>
        <a:spcBef>
          <a:spcPts val="0"/>
        </a:spcBef>
        <a:spcAft>
          <a:spcPts val="600"/>
        </a:spcAft>
        <a:buFont typeface="Wingdings" charset="2"/>
        <a:buNone/>
        <a:defRPr lang="en-US" sz="6600" b="0" i="0" kern="1200" spc="-150" dirty="0" smtClean="0">
          <a:solidFill>
            <a:schemeClr val="bg1"/>
          </a:solidFill>
          <a:latin typeface="Saira" pitchFamily="2" charset="77"/>
          <a:ea typeface="Saira" pitchFamily="2" charset="77"/>
          <a:cs typeface="Saira" pitchFamily="2" charset="77"/>
        </a:defRPr>
      </a:lvl1pPr>
      <a:lvl2pPr marL="0" indent="0" algn="l" defTabSz="457200" rtl="0" eaLnBrk="1" latinLnBrk="0" hangingPunct="1">
        <a:lnSpc>
          <a:spcPct val="70000"/>
        </a:lnSpc>
        <a:spcBef>
          <a:spcPts val="0"/>
        </a:spcBef>
        <a:spcAft>
          <a:spcPts val="600"/>
        </a:spcAft>
        <a:buFont typeface="Wingdings" charset="2"/>
        <a:buNone/>
        <a:defRPr lang="en-US" sz="6600" b="0" i="0" kern="1200" spc="-150" dirty="0" smtClean="0">
          <a:solidFill>
            <a:schemeClr val="bg1"/>
          </a:solidFill>
          <a:latin typeface="Saira" pitchFamily="2" charset="77"/>
          <a:ea typeface="Saira" pitchFamily="2" charset="77"/>
          <a:cs typeface="Saira" pitchFamily="2" charset="77"/>
        </a:defRPr>
      </a:lvl2pPr>
      <a:lvl3pPr marL="0" indent="0" algn="l" defTabSz="457200" rtl="0" eaLnBrk="1" latinLnBrk="0" hangingPunct="1">
        <a:lnSpc>
          <a:spcPct val="70000"/>
        </a:lnSpc>
        <a:spcBef>
          <a:spcPts val="0"/>
        </a:spcBef>
        <a:spcAft>
          <a:spcPts val="600"/>
        </a:spcAft>
        <a:buFont typeface="Wingdings" charset="2"/>
        <a:buNone/>
        <a:defRPr lang="en-US" sz="6600" b="0" i="0" kern="1200" spc="-150" dirty="0" smtClean="0">
          <a:solidFill>
            <a:schemeClr val="bg1"/>
          </a:solidFill>
          <a:latin typeface="Saira" pitchFamily="2" charset="77"/>
          <a:ea typeface="Saira" pitchFamily="2" charset="77"/>
          <a:cs typeface="Saira" pitchFamily="2" charset="77"/>
        </a:defRPr>
      </a:lvl3pPr>
      <a:lvl4pPr marL="0" indent="0" algn="l" defTabSz="457200" rtl="0" eaLnBrk="1" latinLnBrk="0" hangingPunct="1">
        <a:lnSpc>
          <a:spcPct val="70000"/>
        </a:lnSpc>
        <a:spcBef>
          <a:spcPts val="0"/>
        </a:spcBef>
        <a:spcAft>
          <a:spcPts val="600"/>
        </a:spcAft>
        <a:buFont typeface="Wingdings" charset="2"/>
        <a:buNone/>
        <a:defRPr lang="en-US" sz="6600" b="0" i="0" kern="1200" spc="-150" dirty="0" smtClean="0">
          <a:solidFill>
            <a:schemeClr val="bg1"/>
          </a:solidFill>
          <a:latin typeface="Saira" pitchFamily="2" charset="77"/>
          <a:ea typeface="Saira" pitchFamily="2" charset="77"/>
          <a:cs typeface="Saira" pitchFamily="2" charset="77"/>
        </a:defRPr>
      </a:lvl4pPr>
      <a:lvl5pPr marL="0" indent="0" algn="l" defTabSz="457200" rtl="0" eaLnBrk="1" latinLnBrk="0" hangingPunct="1">
        <a:lnSpc>
          <a:spcPct val="70000"/>
        </a:lnSpc>
        <a:spcBef>
          <a:spcPts val="0"/>
        </a:spcBef>
        <a:spcAft>
          <a:spcPts val="600"/>
        </a:spcAft>
        <a:buFont typeface="Wingdings" charset="2"/>
        <a:buNone/>
        <a:defRPr lang="en-US" sz="6600" b="0" i="0" kern="1200" spc="-150" dirty="0">
          <a:solidFill>
            <a:schemeClr val="bg1"/>
          </a:solidFill>
          <a:latin typeface="Saira" pitchFamily="2" charset="77"/>
          <a:ea typeface="Saira" pitchFamily="2" charset="77"/>
          <a:cs typeface="Saira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../../_Campaign%20Calendar/Kampagnenkalender_180423.xls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5F48EB1D-F60E-4D40-A698-7A439FC6412E}"/>
              </a:ext>
            </a:extLst>
          </p:cNvPr>
          <p:cNvSpPr txBox="1">
            <a:spLocks/>
          </p:cNvSpPr>
          <p:nvPr/>
        </p:nvSpPr>
        <p:spPr>
          <a:xfrm>
            <a:off x="635008" y="375223"/>
            <a:ext cx="8209835" cy="42646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defTabSz="457200">
              <a:lnSpc>
                <a:spcPct val="80000"/>
              </a:lnSpc>
              <a:spcBef>
                <a:spcPct val="0"/>
              </a:spcBef>
              <a:buNone/>
              <a:defRPr lang="de-DE" sz="2000" b="1" cap="all" spc="0" noProof="0">
                <a:solidFill>
                  <a:srgbClr val="2F658F"/>
                </a:solidFill>
                <a:latin typeface="Geneva"/>
                <a:ea typeface="+mj-ea"/>
                <a:cs typeface="Geneva"/>
              </a:defRPr>
            </a:lvl1pPr>
          </a:lstStyle>
          <a:p>
            <a:pPr lvl="0">
              <a:defRPr/>
            </a:pPr>
            <a:r>
              <a:rPr lang="de-DE" sz="2200" b="0" cap="none" dirty="0">
                <a:latin typeface="Saira" pitchFamily="2" charset="77"/>
              </a:rPr>
              <a:t>Kampagnenmanagementprozess</a:t>
            </a:r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1D8FFC9E-49EA-C146-A14F-39863F3042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2343" y="1134560"/>
            <a:ext cx="2016125" cy="1010632"/>
          </a:xfrm>
          <a:prstGeom prst="roundRect">
            <a:avLst>
              <a:gd name="adj" fmla="val 7884"/>
            </a:avLst>
          </a:prstGeom>
          <a:solidFill>
            <a:sysClr val="window" lastClr="FFFFFF">
              <a:lumMod val="85000"/>
              <a:alpha val="58000"/>
            </a:sysClr>
          </a:solidFill>
          <a:ln w="15875" cap="flat" cmpd="sng" algn="ctr">
            <a:noFill/>
            <a:prstDash val="solid"/>
          </a:ln>
          <a:effectLst/>
        </p:spPr>
        <p:txBody>
          <a:bodyPr spcFirstLastPara="0" vert="horz" wrap="square" lIns="36000" tIns="180000" rIns="36000" bIns="54000" numCol="1" spcCol="1270" rtlCol="0" anchor="t" anchorCtr="0">
            <a:noAutofit/>
          </a:bodyPr>
          <a:lstStyle/>
          <a:p>
            <a:pPr lvl="0" algn="ctr" defTabSz="444506">
              <a:lnSpc>
                <a:spcPct val="110000"/>
              </a:lnSpc>
              <a:spcBef>
                <a:spcPct val="0"/>
              </a:spcBef>
              <a:spcAft>
                <a:spcPts val="788"/>
              </a:spcAft>
            </a:pPr>
            <a:r>
              <a:rPr lang="de-DE" sz="9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Saira" pitchFamily="2" charset="77"/>
                <a:cs typeface="Arial" panose="020B0604020202020204" pitchFamily="34" charset="0"/>
                <a:sym typeface="Helvetica Light"/>
              </a:rPr>
              <a:t>Koordination und Management interner und externer Prozesse zur Einhaltung der verabschiedeten Meilensteine</a:t>
            </a:r>
          </a:p>
        </p:txBody>
      </p:sp>
      <p:sp>
        <p:nvSpPr>
          <p:cNvPr id="17" name="AutoShape 7">
            <a:extLst>
              <a:ext uri="{FF2B5EF4-FFF2-40B4-BE49-F238E27FC236}">
                <a16:creationId xmlns:a16="http://schemas.microsoft.com/office/drawing/2014/main" id="{CE1A7CB9-6E66-6F4B-88C3-C1093EAF01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96688" y="1134560"/>
            <a:ext cx="2016125" cy="1010632"/>
          </a:xfrm>
          <a:prstGeom prst="roundRect">
            <a:avLst>
              <a:gd name="adj" fmla="val 7884"/>
            </a:avLst>
          </a:prstGeom>
          <a:solidFill>
            <a:sysClr val="window" lastClr="FFFFFF">
              <a:lumMod val="85000"/>
              <a:alpha val="58000"/>
            </a:sysClr>
          </a:solidFill>
          <a:ln w="15875" cap="flat" cmpd="sng" algn="ctr">
            <a:noFill/>
            <a:prstDash val="solid"/>
          </a:ln>
          <a:effectLst/>
        </p:spPr>
        <p:txBody>
          <a:bodyPr spcFirstLastPara="0" vert="horz" wrap="square" lIns="36000" tIns="180000" rIns="36000" bIns="54000" numCol="1" spcCol="1270" rtlCol="0" anchor="t" anchorCtr="0">
            <a:noAutofit/>
          </a:bodyPr>
          <a:lstStyle/>
          <a:p>
            <a:pPr lvl="0" algn="ctr" defTabSz="444506">
              <a:lnSpc>
                <a:spcPct val="110000"/>
              </a:lnSpc>
              <a:spcBef>
                <a:spcPct val="0"/>
              </a:spcBef>
              <a:spcAft>
                <a:spcPts val="788"/>
              </a:spcAft>
            </a:pPr>
            <a:r>
              <a:rPr lang="de-DE" sz="9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aira" pitchFamily="2" charset="77"/>
                <a:cs typeface="Arial" panose="020B0604020202020204" pitchFamily="34" charset="0"/>
                <a:sym typeface="Helvetica Light"/>
              </a:rPr>
              <a:t>Konzeption von Kampagnen und </a:t>
            </a:r>
            <a:br>
              <a:rPr lang="de-DE" sz="9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aira" pitchFamily="2" charset="77"/>
                <a:cs typeface="Arial" panose="020B0604020202020204" pitchFamily="34" charset="0"/>
                <a:sym typeface="Helvetica Light"/>
              </a:rPr>
            </a:br>
            <a:r>
              <a:rPr lang="de-DE" sz="9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aira" pitchFamily="2" charset="77"/>
                <a:cs typeface="Arial" panose="020B0604020202020204" pitchFamily="34" charset="0"/>
                <a:sym typeface="Helvetica Light"/>
              </a:rPr>
              <a:t>-mechaniken unter Berücksichtigung zu erzielender KPIs und der bestmöglichen </a:t>
            </a:r>
            <a:br>
              <a:rPr lang="de-DE" sz="9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aira" pitchFamily="2" charset="77"/>
                <a:cs typeface="Arial" panose="020B0604020202020204" pitchFamily="34" charset="0"/>
                <a:sym typeface="Helvetica Light"/>
              </a:rPr>
            </a:br>
            <a:r>
              <a:rPr lang="de-DE" sz="9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aira" pitchFamily="2" charset="77"/>
                <a:cs typeface="Arial" panose="020B0604020202020204" pitchFamily="34" charset="0"/>
                <a:sym typeface="Helvetica Light"/>
              </a:rPr>
              <a:t>User Journey</a:t>
            </a:r>
          </a:p>
        </p:txBody>
      </p:sp>
      <p:sp>
        <p:nvSpPr>
          <p:cNvPr id="18" name="AutoShape 7">
            <a:extLst>
              <a:ext uri="{FF2B5EF4-FFF2-40B4-BE49-F238E27FC236}">
                <a16:creationId xmlns:a16="http://schemas.microsoft.com/office/drawing/2014/main" id="{5373F920-FF48-AE42-AAC7-FADE2EED58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68128" y="1132972"/>
            <a:ext cx="2016125" cy="1010633"/>
          </a:xfrm>
          <a:prstGeom prst="roundRect">
            <a:avLst>
              <a:gd name="adj" fmla="val 7884"/>
            </a:avLst>
          </a:prstGeom>
          <a:solidFill>
            <a:sysClr val="window" lastClr="FFFFFF">
              <a:lumMod val="85000"/>
              <a:alpha val="58000"/>
            </a:sysClr>
          </a:solidFill>
          <a:ln w="15875" cap="flat" cmpd="sng" algn="ctr">
            <a:noFill/>
            <a:prstDash val="solid"/>
          </a:ln>
          <a:effectLst/>
        </p:spPr>
        <p:txBody>
          <a:bodyPr spcFirstLastPara="0" vert="horz" wrap="square" lIns="36000" tIns="180000" rIns="36000" bIns="54000" numCol="1" spcCol="1270" rtlCol="0" anchor="t" anchorCtr="0">
            <a:noAutofit/>
          </a:bodyPr>
          <a:lstStyle/>
          <a:p>
            <a:pPr lvl="0" algn="ctr" defTabSz="444506">
              <a:lnSpc>
                <a:spcPct val="110000"/>
              </a:lnSpc>
              <a:spcBef>
                <a:spcPct val="0"/>
              </a:spcBef>
              <a:spcAft>
                <a:spcPts val="788"/>
              </a:spcAft>
            </a:pPr>
            <a:r>
              <a:rPr lang="de-DE" sz="9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Saira" pitchFamily="2" charset="77"/>
                <a:cs typeface="Arial" panose="020B0604020202020204" pitchFamily="34" charset="0"/>
                <a:sym typeface="Helvetica Light"/>
              </a:rPr>
              <a:t>Erstellung der textuellen (Copywriting) und grafischen Elemente (Kreation) unter Berücksichtigung der </a:t>
            </a:r>
            <a:br>
              <a:rPr lang="de-DE" sz="9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Saira" pitchFamily="2" charset="77"/>
                <a:cs typeface="Arial" panose="020B0604020202020204" pitchFamily="34" charset="0"/>
                <a:sym typeface="Helvetica Light"/>
              </a:rPr>
            </a:br>
            <a:r>
              <a:rPr lang="de-DE" sz="9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Saira" pitchFamily="2" charset="77"/>
                <a:cs typeface="Arial" panose="020B0604020202020204" pitchFamily="34" charset="0"/>
                <a:sym typeface="Helvetica Light"/>
              </a:rPr>
              <a:t>CI-Vorgaben</a:t>
            </a:r>
          </a:p>
        </p:txBody>
      </p:sp>
      <p:sp>
        <p:nvSpPr>
          <p:cNvPr id="19" name="AutoShape 7">
            <a:extLst>
              <a:ext uri="{FF2B5EF4-FFF2-40B4-BE49-F238E27FC236}">
                <a16:creationId xmlns:a16="http://schemas.microsoft.com/office/drawing/2014/main" id="{01DCFBFF-0DB5-6A44-B6F8-30FE9568A2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64954" y="3122671"/>
            <a:ext cx="2016125" cy="1010632"/>
          </a:xfrm>
          <a:prstGeom prst="roundRect">
            <a:avLst>
              <a:gd name="adj" fmla="val 7884"/>
            </a:avLst>
          </a:prstGeom>
          <a:solidFill>
            <a:sysClr val="window" lastClr="FFFFFF">
              <a:lumMod val="85000"/>
              <a:alpha val="58000"/>
            </a:sysClr>
          </a:solidFill>
          <a:ln w="15875" cap="flat" cmpd="sng" algn="ctr">
            <a:noFill/>
            <a:prstDash val="solid"/>
          </a:ln>
          <a:effectLst/>
        </p:spPr>
        <p:txBody>
          <a:bodyPr spcFirstLastPara="0" vert="horz" wrap="square" lIns="36000" tIns="180000" rIns="36000" bIns="54000" numCol="1" spcCol="1270" rtlCol="0" anchor="t" anchorCtr="0">
            <a:noAutofit/>
          </a:bodyPr>
          <a:lstStyle/>
          <a:p>
            <a:pPr lvl="0" algn="ctr" defTabSz="444506">
              <a:lnSpc>
                <a:spcPct val="110000"/>
              </a:lnSpc>
              <a:spcBef>
                <a:spcPct val="0"/>
              </a:spcBef>
              <a:spcAft>
                <a:spcPts val="788"/>
              </a:spcAft>
              <a:defRPr/>
            </a:pPr>
            <a:r>
              <a:rPr lang="de-DE" sz="9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Saira" pitchFamily="2" charset="77"/>
                <a:cs typeface="Arial" panose="020B0604020202020204" pitchFamily="34" charset="0"/>
                <a:sym typeface="Helvetica Light"/>
              </a:rPr>
              <a:t>Entwicklung von Landingpages und Bereitstellung der technischen Infrastruktur inkl. Kampagnen-konfiguration, Schnittstellen-Setup,</a:t>
            </a:r>
            <a:br>
              <a:rPr lang="de-DE" sz="9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Saira" pitchFamily="2" charset="77"/>
                <a:cs typeface="Arial" panose="020B0604020202020204" pitchFamily="34" charset="0"/>
                <a:sym typeface="Helvetica Light"/>
              </a:rPr>
            </a:br>
            <a:r>
              <a:rPr lang="de-DE" sz="9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Saira" pitchFamily="2" charset="77"/>
                <a:cs typeface="Arial" panose="020B0604020202020204" pitchFamily="34" charset="0"/>
                <a:sym typeface="Helvetica Light"/>
              </a:rPr>
              <a:t>                 Datenaustausch, etc. </a:t>
            </a:r>
          </a:p>
        </p:txBody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id="{E0167FD3-8558-A945-B0DA-55C07567AC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99863" y="3122672"/>
            <a:ext cx="2016125" cy="1010633"/>
          </a:xfrm>
          <a:prstGeom prst="roundRect">
            <a:avLst>
              <a:gd name="adj" fmla="val 7884"/>
            </a:avLst>
          </a:prstGeom>
          <a:solidFill>
            <a:sysClr val="window" lastClr="FFFFFF">
              <a:lumMod val="85000"/>
              <a:alpha val="58000"/>
            </a:sysClr>
          </a:solidFill>
          <a:ln w="15875" cap="flat" cmpd="sng" algn="ctr">
            <a:noFill/>
            <a:prstDash val="solid"/>
          </a:ln>
          <a:effectLst/>
        </p:spPr>
        <p:txBody>
          <a:bodyPr spcFirstLastPara="0" vert="horz" wrap="square" lIns="36000" tIns="180000" rIns="36000" bIns="54000" numCol="1" spcCol="1270" rtlCol="0" anchor="t" anchorCtr="0">
            <a:noAutofit/>
          </a:bodyPr>
          <a:lstStyle/>
          <a:p>
            <a:pPr lvl="0" algn="ctr" defTabSz="444506">
              <a:lnSpc>
                <a:spcPct val="110000"/>
              </a:lnSpc>
              <a:spcBef>
                <a:spcPct val="0"/>
              </a:spcBef>
              <a:spcAft>
                <a:spcPts val="788"/>
              </a:spcAft>
            </a:pPr>
            <a:r>
              <a:rPr lang="de-DE" sz="9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aira" pitchFamily="2" charset="77"/>
                <a:cs typeface="Arial" panose="020B0604020202020204" pitchFamily="34" charset="0"/>
                <a:sym typeface="Helvetica Light"/>
              </a:rPr>
              <a:t>Versand (SMS/MMS, E-Mail, Push) und gezielte Reminder-Kommunikation auf Basis der selektierten Kundenbasis </a:t>
            </a:r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F57CE86F-39CE-2F4C-A39A-3FEC7F4735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7580" y="3122672"/>
            <a:ext cx="2016125" cy="1010633"/>
          </a:xfrm>
          <a:prstGeom prst="roundRect">
            <a:avLst>
              <a:gd name="adj" fmla="val 7884"/>
            </a:avLst>
          </a:prstGeom>
          <a:solidFill>
            <a:sysClr val="window" lastClr="FFFFFF">
              <a:lumMod val="85000"/>
              <a:alpha val="58000"/>
            </a:sysClr>
          </a:solidFill>
          <a:ln w="15875" cap="flat" cmpd="sng" algn="ctr">
            <a:noFill/>
            <a:prstDash val="solid"/>
          </a:ln>
          <a:effectLst/>
        </p:spPr>
        <p:txBody>
          <a:bodyPr spcFirstLastPara="0" vert="horz" wrap="square" lIns="36000" tIns="180000" rIns="36000" bIns="54000" numCol="1" spcCol="1270" rtlCol="0" anchor="t" anchorCtr="0">
            <a:noAutofit/>
          </a:bodyPr>
          <a:lstStyle/>
          <a:p>
            <a:pPr algn="ctr" defTabSz="444506">
              <a:lnSpc>
                <a:spcPct val="110000"/>
              </a:lnSpc>
              <a:spcBef>
                <a:spcPct val="0"/>
              </a:spcBef>
              <a:spcAft>
                <a:spcPts val="788"/>
              </a:spcAft>
            </a:pPr>
            <a:r>
              <a:rPr lang="de-DE" sz="9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aira" pitchFamily="2" charset="77"/>
                <a:cs typeface="Arial" panose="020B0604020202020204" pitchFamily="34" charset="0"/>
                <a:sym typeface="Helvetica Light"/>
              </a:rPr>
              <a:t>Auswertung der Kampagnen-ergebnisse zur Messung der  Effektivität und Aufdeckung von Optimierungspotentialen </a:t>
            </a:r>
            <a:br>
              <a:rPr lang="de-DE" sz="9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aira" pitchFamily="2" charset="77"/>
                <a:cs typeface="Arial" panose="020B0604020202020204" pitchFamily="34" charset="0"/>
                <a:sym typeface="Helvetica Light"/>
              </a:rPr>
            </a:br>
            <a:r>
              <a:rPr lang="de-DE" sz="9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aira" pitchFamily="2" charset="77"/>
                <a:cs typeface="Arial" panose="020B0604020202020204" pitchFamily="34" charset="0"/>
                <a:sym typeface="Helvetica Light"/>
              </a:rPr>
              <a:t>inkl. BI-Analysen</a:t>
            </a:r>
          </a:p>
        </p:txBody>
      </p:sp>
      <p:sp>
        <p:nvSpPr>
          <p:cNvPr id="22" name="Rechteck 22">
            <a:extLst>
              <a:ext uri="{FF2B5EF4-FFF2-40B4-BE49-F238E27FC236}">
                <a16:creationId xmlns:a16="http://schemas.microsoft.com/office/drawing/2014/main" id="{B74BB6DC-A7E4-154E-9728-06F665B003CF}"/>
              </a:ext>
            </a:extLst>
          </p:cNvPr>
          <p:cNvSpPr/>
          <p:nvPr/>
        </p:nvSpPr>
        <p:spPr bwMode="auto">
          <a:xfrm>
            <a:off x="427269" y="3980717"/>
            <a:ext cx="1000125" cy="80962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11" eaLnBrk="0" hangingPunct="0">
              <a:defRPr/>
            </a:pPr>
            <a:endParaRPr lang="en-US" kern="0" dirty="0">
              <a:solidFill>
                <a:prstClr val="black"/>
              </a:solidFill>
              <a:latin typeface="Franklin Gothic Book" panose="020B0503020102020204" pitchFamily="34" charset="0"/>
              <a:cs typeface="Calibri"/>
              <a:sym typeface="Helvetica Light"/>
            </a:endParaRPr>
          </a:p>
        </p:txBody>
      </p:sp>
      <p:sp>
        <p:nvSpPr>
          <p:cNvPr id="23" name="Rechteck 58">
            <a:extLst>
              <a:ext uri="{FF2B5EF4-FFF2-40B4-BE49-F238E27FC236}">
                <a16:creationId xmlns:a16="http://schemas.microsoft.com/office/drawing/2014/main" id="{F223A1AC-F3B3-B744-BA6D-13FA39A8035D}"/>
              </a:ext>
            </a:extLst>
          </p:cNvPr>
          <p:cNvSpPr>
            <a:spLocks noChangeAspect="1"/>
          </p:cNvSpPr>
          <p:nvPr/>
        </p:nvSpPr>
        <p:spPr bwMode="auto">
          <a:xfrm>
            <a:off x="428856" y="1995879"/>
            <a:ext cx="1006475" cy="81756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11" eaLnBrk="0" hangingPunct="0">
              <a:defRPr/>
            </a:pPr>
            <a:endParaRPr lang="en-US" kern="0" dirty="0">
              <a:solidFill>
                <a:prstClr val="black"/>
              </a:solidFill>
              <a:latin typeface="Franklin Gothic Book" panose="020B0503020102020204" pitchFamily="34" charset="0"/>
              <a:cs typeface="Calibri"/>
              <a:sym typeface="Helvetica Light"/>
            </a:endParaRPr>
          </a:p>
        </p:txBody>
      </p:sp>
      <p:sp>
        <p:nvSpPr>
          <p:cNvPr id="24" name="Rechteck 39">
            <a:extLst>
              <a:ext uri="{FF2B5EF4-FFF2-40B4-BE49-F238E27FC236}">
                <a16:creationId xmlns:a16="http://schemas.microsoft.com/office/drawing/2014/main" id="{0E80C973-705A-2E41-B453-F421131F880E}"/>
              </a:ext>
            </a:extLst>
          </p:cNvPr>
          <p:cNvSpPr/>
          <p:nvPr/>
        </p:nvSpPr>
        <p:spPr bwMode="auto">
          <a:xfrm>
            <a:off x="3100923" y="3980717"/>
            <a:ext cx="1000125" cy="80962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11" eaLnBrk="0" hangingPunct="0">
              <a:defRPr/>
            </a:pPr>
            <a:endParaRPr lang="en-US" kern="0" dirty="0">
              <a:solidFill>
                <a:prstClr val="black"/>
              </a:solidFill>
              <a:latin typeface="Franklin Gothic Book" panose="020B0503020102020204" pitchFamily="34" charset="0"/>
              <a:cs typeface="Calibri"/>
              <a:sym typeface="Helvetica Light"/>
            </a:endParaRPr>
          </a:p>
        </p:txBody>
      </p:sp>
      <p:sp>
        <p:nvSpPr>
          <p:cNvPr id="25" name="Rechteck 72">
            <a:extLst>
              <a:ext uri="{FF2B5EF4-FFF2-40B4-BE49-F238E27FC236}">
                <a16:creationId xmlns:a16="http://schemas.microsoft.com/office/drawing/2014/main" id="{BA3E6859-0F00-8D4F-8D4B-FE5397D4FF08}"/>
              </a:ext>
            </a:extLst>
          </p:cNvPr>
          <p:cNvSpPr/>
          <p:nvPr/>
        </p:nvSpPr>
        <p:spPr bwMode="auto">
          <a:xfrm>
            <a:off x="5773510" y="3980717"/>
            <a:ext cx="1000125" cy="80962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11" eaLnBrk="0" hangingPunct="0">
              <a:defRPr/>
            </a:pPr>
            <a:endParaRPr lang="en-US" kern="0" dirty="0">
              <a:solidFill>
                <a:prstClr val="black"/>
              </a:solidFill>
              <a:latin typeface="Franklin Gothic Book" panose="020B0503020102020204" pitchFamily="34" charset="0"/>
              <a:cs typeface="Calibri"/>
              <a:sym typeface="Helvetica Light"/>
            </a:endParaRPr>
          </a:p>
        </p:txBody>
      </p:sp>
      <p:sp>
        <p:nvSpPr>
          <p:cNvPr id="31" name="Rectangle 84">
            <a:extLst>
              <a:ext uri="{FF2B5EF4-FFF2-40B4-BE49-F238E27FC236}">
                <a16:creationId xmlns:a16="http://schemas.microsoft.com/office/drawing/2014/main" id="{981A5993-6468-7241-80D6-CA5D35ADEC92}"/>
              </a:ext>
            </a:extLst>
          </p:cNvPr>
          <p:cNvSpPr/>
          <p:nvPr/>
        </p:nvSpPr>
        <p:spPr>
          <a:xfrm>
            <a:off x="1096203" y="1018400"/>
            <a:ext cx="1688405" cy="227580"/>
          </a:xfrm>
          <a:prstGeom prst="rect">
            <a:avLst/>
          </a:prstGeom>
          <a:solidFill>
            <a:srgbClr val="71A93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0" tIns="144000" rIns="0" bIns="10800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100" dirty="0">
                <a:solidFill>
                  <a:prstClr val="white"/>
                </a:solidFill>
                <a:latin typeface="Saira" pitchFamily="2" charset="77"/>
                <a:sym typeface="Helvetica Light"/>
              </a:rPr>
              <a:t>Projektmanagement</a:t>
            </a:r>
          </a:p>
        </p:txBody>
      </p:sp>
      <p:sp>
        <p:nvSpPr>
          <p:cNvPr id="32" name="Rectangle 85">
            <a:extLst>
              <a:ext uri="{FF2B5EF4-FFF2-40B4-BE49-F238E27FC236}">
                <a16:creationId xmlns:a16="http://schemas.microsoft.com/office/drawing/2014/main" id="{ABBB3499-0CDF-7041-B6A2-E06CC325C176}"/>
              </a:ext>
            </a:extLst>
          </p:cNvPr>
          <p:cNvSpPr/>
          <p:nvPr/>
        </p:nvSpPr>
        <p:spPr>
          <a:xfrm>
            <a:off x="3760548" y="1018400"/>
            <a:ext cx="1688405" cy="227580"/>
          </a:xfrm>
          <a:prstGeom prst="rect">
            <a:avLst/>
          </a:prstGeom>
          <a:solidFill>
            <a:srgbClr val="71A93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0" tIns="144000" rIns="0" bIns="10800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100" dirty="0">
                <a:solidFill>
                  <a:prstClr val="white"/>
                </a:solidFill>
                <a:latin typeface="Saira" pitchFamily="2" charset="77"/>
                <a:sym typeface="Helvetica Light"/>
              </a:rPr>
              <a:t>Konzeption &amp; Storyboard</a:t>
            </a:r>
          </a:p>
        </p:txBody>
      </p:sp>
      <p:sp>
        <p:nvSpPr>
          <p:cNvPr id="33" name="Rectangle 86">
            <a:extLst>
              <a:ext uri="{FF2B5EF4-FFF2-40B4-BE49-F238E27FC236}">
                <a16:creationId xmlns:a16="http://schemas.microsoft.com/office/drawing/2014/main" id="{E69CD15E-8905-1345-999E-F08737AE339D}"/>
              </a:ext>
            </a:extLst>
          </p:cNvPr>
          <p:cNvSpPr/>
          <p:nvPr/>
        </p:nvSpPr>
        <p:spPr>
          <a:xfrm>
            <a:off x="6431988" y="1018400"/>
            <a:ext cx="1688405" cy="227580"/>
          </a:xfrm>
          <a:prstGeom prst="rect">
            <a:avLst/>
          </a:prstGeom>
          <a:solidFill>
            <a:srgbClr val="71A93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0" tIns="144000" rIns="0" bIns="10800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100" dirty="0">
                <a:solidFill>
                  <a:prstClr val="white"/>
                </a:solidFill>
                <a:latin typeface="Saira" pitchFamily="2" charset="77"/>
                <a:sym typeface="Helvetica Light"/>
              </a:rPr>
              <a:t>Copywriting &amp; Design</a:t>
            </a:r>
          </a:p>
        </p:txBody>
      </p:sp>
      <p:sp>
        <p:nvSpPr>
          <p:cNvPr id="34" name="Rectangle 87">
            <a:extLst>
              <a:ext uri="{FF2B5EF4-FFF2-40B4-BE49-F238E27FC236}">
                <a16:creationId xmlns:a16="http://schemas.microsoft.com/office/drawing/2014/main" id="{EE298A99-C146-2146-8C23-EEE569ABAC09}"/>
              </a:ext>
            </a:extLst>
          </p:cNvPr>
          <p:cNvSpPr/>
          <p:nvPr/>
        </p:nvSpPr>
        <p:spPr>
          <a:xfrm>
            <a:off x="1091440" y="3004786"/>
            <a:ext cx="1688405" cy="227580"/>
          </a:xfrm>
          <a:prstGeom prst="rect">
            <a:avLst/>
          </a:prstGeom>
          <a:solidFill>
            <a:srgbClr val="71A93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0" tIns="144000" rIns="0" bIns="10800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100" dirty="0">
                <a:solidFill>
                  <a:prstClr val="white"/>
                </a:solidFill>
                <a:latin typeface="Saira" pitchFamily="2" charset="77"/>
                <a:sym typeface="Helvetica Light"/>
              </a:rPr>
              <a:t>Reporting  &amp; Analyse</a:t>
            </a:r>
          </a:p>
        </p:txBody>
      </p:sp>
      <p:sp>
        <p:nvSpPr>
          <p:cNvPr id="35" name="Rectangle 88">
            <a:extLst>
              <a:ext uri="{FF2B5EF4-FFF2-40B4-BE49-F238E27FC236}">
                <a16:creationId xmlns:a16="http://schemas.microsoft.com/office/drawing/2014/main" id="{7845923F-7A18-1D44-89B5-12197161D330}"/>
              </a:ext>
            </a:extLst>
          </p:cNvPr>
          <p:cNvSpPr/>
          <p:nvPr/>
        </p:nvSpPr>
        <p:spPr>
          <a:xfrm>
            <a:off x="3763723" y="3004786"/>
            <a:ext cx="1688405" cy="227580"/>
          </a:xfrm>
          <a:prstGeom prst="rect">
            <a:avLst/>
          </a:prstGeom>
          <a:solidFill>
            <a:srgbClr val="71A93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0" tIns="144000" rIns="0" bIns="10800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100" dirty="0">
                <a:solidFill>
                  <a:prstClr val="white"/>
                </a:solidFill>
                <a:latin typeface="Saira" pitchFamily="2" charset="77"/>
                <a:sym typeface="Helvetica Light"/>
              </a:rPr>
              <a:t>Kampagnendistribution</a:t>
            </a:r>
          </a:p>
        </p:txBody>
      </p:sp>
      <p:sp>
        <p:nvSpPr>
          <p:cNvPr id="36" name="Rectangle 89">
            <a:extLst>
              <a:ext uri="{FF2B5EF4-FFF2-40B4-BE49-F238E27FC236}">
                <a16:creationId xmlns:a16="http://schemas.microsoft.com/office/drawing/2014/main" id="{98813F02-7BE2-D84D-BAF4-4D320602B284}"/>
              </a:ext>
            </a:extLst>
          </p:cNvPr>
          <p:cNvSpPr/>
          <p:nvPr/>
        </p:nvSpPr>
        <p:spPr>
          <a:xfrm>
            <a:off x="6428814" y="3004786"/>
            <a:ext cx="1688405" cy="227580"/>
          </a:xfrm>
          <a:prstGeom prst="rect">
            <a:avLst/>
          </a:prstGeom>
          <a:solidFill>
            <a:srgbClr val="71A93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0" tIns="144000" rIns="0" bIns="10800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100" dirty="0">
                <a:solidFill>
                  <a:prstClr val="white"/>
                </a:solidFill>
                <a:latin typeface="Saira" pitchFamily="2" charset="77"/>
                <a:sym typeface="Helvetica Light"/>
              </a:rPr>
              <a:t>Programmierung</a:t>
            </a:r>
          </a:p>
        </p:txBody>
      </p:sp>
      <p:sp>
        <p:nvSpPr>
          <p:cNvPr id="37" name="Rechteck 47">
            <a:extLst>
              <a:ext uri="{FF2B5EF4-FFF2-40B4-BE49-F238E27FC236}">
                <a16:creationId xmlns:a16="http://schemas.microsoft.com/office/drawing/2014/main" id="{1B003CE7-6481-5E46-98E7-D5B569AAD175}"/>
              </a:ext>
            </a:extLst>
          </p:cNvPr>
          <p:cNvSpPr/>
          <p:nvPr/>
        </p:nvSpPr>
        <p:spPr bwMode="auto">
          <a:xfrm>
            <a:off x="5775556" y="1995878"/>
            <a:ext cx="1000125" cy="8175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11" eaLnBrk="0" hangingPunct="0">
              <a:defRPr/>
            </a:pPr>
            <a:endParaRPr lang="en-US" kern="0" dirty="0">
              <a:solidFill>
                <a:prstClr val="black"/>
              </a:solidFill>
              <a:latin typeface="Franklin Gothic Book" panose="020B0503020102020204" pitchFamily="34" charset="0"/>
              <a:cs typeface="Calibri"/>
              <a:sym typeface="Helvetica Light"/>
            </a:endParaRPr>
          </a:p>
        </p:txBody>
      </p:sp>
      <p:sp>
        <p:nvSpPr>
          <p:cNvPr id="40" name="Rechteck 24">
            <a:extLst>
              <a:ext uri="{FF2B5EF4-FFF2-40B4-BE49-F238E27FC236}">
                <a16:creationId xmlns:a16="http://schemas.microsoft.com/office/drawing/2014/main" id="{00BD64E2-3D5D-524F-82E2-ED438B1F23F5}"/>
              </a:ext>
            </a:extLst>
          </p:cNvPr>
          <p:cNvSpPr/>
          <p:nvPr/>
        </p:nvSpPr>
        <p:spPr bwMode="auto">
          <a:xfrm>
            <a:off x="3083257" y="1995879"/>
            <a:ext cx="1006475" cy="81756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11" eaLnBrk="0" hangingPunct="0">
              <a:defRPr/>
            </a:pPr>
            <a:endParaRPr lang="en-US" kern="0" dirty="0">
              <a:solidFill>
                <a:prstClr val="black"/>
              </a:solidFill>
              <a:latin typeface="Franklin Gothic Book" panose="020B0503020102020204" pitchFamily="34" charset="0"/>
              <a:cs typeface="Calibri"/>
              <a:sym typeface="Helvetica Light"/>
            </a:endParaRPr>
          </a:p>
        </p:txBody>
      </p:sp>
      <p:sp>
        <p:nvSpPr>
          <p:cNvPr id="42" name="Rectangle 87">
            <a:extLst>
              <a:ext uri="{FF2B5EF4-FFF2-40B4-BE49-F238E27FC236}">
                <a16:creationId xmlns:a16="http://schemas.microsoft.com/office/drawing/2014/main" id="{20B83D1B-30A8-CA46-B19C-FC5A9F9A1FA7}"/>
              </a:ext>
            </a:extLst>
          </p:cNvPr>
          <p:cNvSpPr/>
          <p:nvPr/>
        </p:nvSpPr>
        <p:spPr>
          <a:xfrm>
            <a:off x="3272499" y="4542395"/>
            <a:ext cx="64252" cy="44697"/>
          </a:xfrm>
          <a:prstGeom prst="rect">
            <a:avLst/>
          </a:prstGeom>
          <a:solidFill>
            <a:sysClr val="window" lastClr="FFFFFF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 defTabSz="444506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200" dirty="0">
              <a:solidFill>
                <a:srgbClr val="FFFFFF"/>
              </a:solidFill>
              <a:latin typeface="Franklin Gothic Book" panose="020B0503020102020204" pitchFamily="34" charset="0"/>
              <a:ea typeface="Franklin Gothic Medium" charset="0"/>
              <a:cs typeface="Franklin Gothic Medium" charset="0"/>
              <a:sym typeface="Helvetica Light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0D3728B-1486-9D44-92FA-2AE2A5415386}"/>
              </a:ext>
            </a:extLst>
          </p:cNvPr>
          <p:cNvGrpSpPr>
            <a:grpSpLocks noChangeAspect="1"/>
          </p:cNvGrpSpPr>
          <p:nvPr/>
        </p:nvGrpSpPr>
        <p:grpSpPr>
          <a:xfrm>
            <a:off x="3209989" y="2046746"/>
            <a:ext cx="756000" cy="720000"/>
            <a:chOff x="5859744" y="2560697"/>
            <a:chExt cx="1781647" cy="1676358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9E38EA83-385A-7341-94F2-AAC5439B82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t="5909"/>
            <a:stretch/>
          </p:blipFill>
          <p:spPr>
            <a:xfrm>
              <a:off x="5859744" y="2560697"/>
              <a:ext cx="1781647" cy="1676358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DC0F9E43-6166-3747-9D87-4F7D8F0A2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6598" y="2560697"/>
              <a:ext cx="709625" cy="252744"/>
            </a:xfrm>
            <a:prstGeom prst="rect">
              <a:avLst/>
            </a:prstGeom>
          </p:spPr>
        </p:pic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24723F49-7AE8-2E4F-AC52-4FFC10D7C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0304" y="2045628"/>
            <a:ext cx="756000" cy="72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AD96F34-A58A-FE48-A879-85E1982519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709" y="4023569"/>
            <a:ext cx="756000" cy="71837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D6EB10A-F1BC-A346-96B3-12FA5282E4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709" y="2044660"/>
            <a:ext cx="757241" cy="72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93F743C-2711-1748-A6B0-7A9485D6EE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0304" y="4023569"/>
            <a:ext cx="756000" cy="72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3D778ED-7FFB-FD49-8DB1-8D2D173E99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8688" y="4023569"/>
            <a:ext cx="756000" cy="720000"/>
          </a:xfrm>
          <a:prstGeom prst="rect">
            <a:avLst/>
          </a:prstGeom>
        </p:spPr>
      </p:pic>
      <p:sp>
        <p:nvSpPr>
          <p:cNvPr id="8" name="Nach links gekrümmter Pfeil 7">
            <a:extLst>
              <a:ext uri="{FF2B5EF4-FFF2-40B4-BE49-F238E27FC236}">
                <a16:creationId xmlns:a16="http://schemas.microsoft.com/office/drawing/2014/main" id="{B588B428-33D3-914C-AB00-DBAA5AD5BA42}"/>
              </a:ext>
            </a:extLst>
          </p:cNvPr>
          <p:cNvSpPr/>
          <p:nvPr/>
        </p:nvSpPr>
        <p:spPr>
          <a:xfrm rot="10800000">
            <a:off x="181596" y="1447798"/>
            <a:ext cx="745113" cy="2301723"/>
          </a:xfrm>
          <a:prstGeom prst="curvedLeftArrow">
            <a:avLst>
              <a:gd name="adj1" fmla="val 25000"/>
              <a:gd name="adj2" fmla="val 50000"/>
              <a:gd name="adj3" fmla="val 259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8" name="Nach links gekrümmter Pfeil 37">
            <a:extLst>
              <a:ext uri="{FF2B5EF4-FFF2-40B4-BE49-F238E27FC236}">
                <a16:creationId xmlns:a16="http://schemas.microsoft.com/office/drawing/2014/main" id="{3B630820-4235-D24C-8ABA-D7034E9C767F}"/>
              </a:ext>
            </a:extLst>
          </p:cNvPr>
          <p:cNvSpPr/>
          <p:nvPr/>
        </p:nvSpPr>
        <p:spPr>
          <a:xfrm>
            <a:off x="8281079" y="1565684"/>
            <a:ext cx="745113" cy="2301723"/>
          </a:xfrm>
          <a:prstGeom prst="curvedLeftArrow">
            <a:avLst>
              <a:gd name="adj1" fmla="val 25000"/>
              <a:gd name="adj2" fmla="val 50000"/>
              <a:gd name="adj3" fmla="val 259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Pfeil nach rechts 10">
            <a:extLst>
              <a:ext uri="{FF2B5EF4-FFF2-40B4-BE49-F238E27FC236}">
                <a16:creationId xmlns:a16="http://schemas.microsoft.com/office/drawing/2014/main" id="{9D17E3E6-5020-E149-942A-0ADACFFFAF3B}"/>
              </a:ext>
            </a:extLst>
          </p:cNvPr>
          <p:cNvSpPr/>
          <p:nvPr/>
        </p:nvSpPr>
        <p:spPr>
          <a:xfrm>
            <a:off x="3175054" y="1503612"/>
            <a:ext cx="259142" cy="312234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Pfeil nach rechts 38">
            <a:extLst>
              <a:ext uri="{FF2B5EF4-FFF2-40B4-BE49-F238E27FC236}">
                <a16:creationId xmlns:a16="http://schemas.microsoft.com/office/drawing/2014/main" id="{0D45BFA7-C3B1-4C48-8392-54B51B9D9F96}"/>
              </a:ext>
            </a:extLst>
          </p:cNvPr>
          <p:cNvSpPr/>
          <p:nvPr/>
        </p:nvSpPr>
        <p:spPr>
          <a:xfrm>
            <a:off x="5825074" y="1482171"/>
            <a:ext cx="259142" cy="312234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Pfeil nach rechts 40">
            <a:extLst>
              <a:ext uri="{FF2B5EF4-FFF2-40B4-BE49-F238E27FC236}">
                <a16:creationId xmlns:a16="http://schemas.microsoft.com/office/drawing/2014/main" id="{3B7FDDDB-63D7-1440-BF36-B06C9977B64D}"/>
              </a:ext>
            </a:extLst>
          </p:cNvPr>
          <p:cNvSpPr/>
          <p:nvPr/>
        </p:nvSpPr>
        <p:spPr>
          <a:xfrm rot="10800000">
            <a:off x="5800881" y="3490940"/>
            <a:ext cx="259142" cy="312234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Pfeil nach rechts 42">
            <a:extLst>
              <a:ext uri="{FF2B5EF4-FFF2-40B4-BE49-F238E27FC236}">
                <a16:creationId xmlns:a16="http://schemas.microsoft.com/office/drawing/2014/main" id="{477C78BA-0433-C945-B3BB-325E4C3E16E8}"/>
              </a:ext>
            </a:extLst>
          </p:cNvPr>
          <p:cNvSpPr/>
          <p:nvPr/>
        </p:nvSpPr>
        <p:spPr>
          <a:xfrm rot="10800000">
            <a:off x="3138617" y="3490940"/>
            <a:ext cx="259142" cy="312234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56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5F48EB1D-F60E-4D40-A698-7A439FC6412E}"/>
              </a:ext>
            </a:extLst>
          </p:cNvPr>
          <p:cNvSpPr txBox="1">
            <a:spLocks/>
          </p:cNvSpPr>
          <p:nvPr/>
        </p:nvSpPr>
        <p:spPr>
          <a:xfrm>
            <a:off x="635008" y="375223"/>
            <a:ext cx="8209835" cy="42646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defTabSz="457200">
              <a:lnSpc>
                <a:spcPct val="80000"/>
              </a:lnSpc>
              <a:spcBef>
                <a:spcPct val="0"/>
              </a:spcBef>
              <a:buNone/>
              <a:defRPr lang="de-DE" sz="2000" b="1" cap="all" spc="0" noProof="0">
                <a:solidFill>
                  <a:srgbClr val="2F658F"/>
                </a:solidFill>
                <a:latin typeface="Geneva"/>
                <a:ea typeface="+mj-ea"/>
                <a:cs typeface="Geneva"/>
              </a:defRPr>
            </a:lvl1pPr>
          </a:lstStyle>
          <a:p>
            <a:pPr lvl="0">
              <a:defRPr/>
            </a:pPr>
            <a:r>
              <a:rPr lang="de-DE" sz="2200" b="0" cap="none" dirty="0">
                <a:latin typeface="Saira" pitchFamily="2" charset="77"/>
              </a:rPr>
              <a:t>Operativer Prozessüberblick</a:t>
            </a:r>
          </a:p>
        </p:txBody>
      </p:sp>
      <p:cxnSp>
        <p:nvCxnSpPr>
          <p:cNvPr id="30" name="Gerade Verbindung mit Pfeil 47">
            <a:extLst>
              <a:ext uri="{FF2B5EF4-FFF2-40B4-BE49-F238E27FC236}">
                <a16:creationId xmlns:a16="http://schemas.microsoft.com/office/drawing/2014/main" id="{515DCA30-3CF1-AE4C-AD12-B55E8A92D1BC}"/>
              </a:ext>
            </a:extLst>
          </p:cNvPr>
          <p:cNvCxnSpPr>
            <a:cxnSpLocks noChangeShapeType="1"/>
            <a:stCxn id="50" idx="2"/>
            <a:endCxn id="52" idx="0"/>
          </p:cNvCxnSpPr>
          <p:nvPr/>
        </p:nvCxnSpPr>
        <p:spPr bwMode="auto">
          <a:xfrm>
            <a:off x="7683981" y="1515645"/>
            <a:ext cx="0" cy="873347"/>
          </a:xfrm>
          <a:prstGeom prst="straightConnector1">
            <a:avLst/>
          </a:prstGeom>
          <a:noFill/>
          <a:ln w="19050" cap="flat">
            <a:solidFill>
              <a:sysClr val="window" lastClr="FFFFFF">
                <a:lumMod val="50000"/>
              </a:sysClr>
            </a:solidFill>
            <a:bevel/>
            <a:headEnd type="none" w="lg" len="lg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 Verbindung mit Pfeil 47">
            <a:extLst>
              <a:ext uri="{FF2B5EF4-FFF2-40B4-BE49-F238E27FC236}">
                <a16:creationId xmlns:a16="http://schemas.microsoft.com/office/drawing/2014/main" id="{6681818C-7029-A54A-B10A-6FD115B56027}"/>
              </a:ext>
            </a:extLst>
          </p:cNvPr>
          <p:cNvCxnSpPr>
            <a:cxnSpLocks noChangeShapeType="1"/>
            <a:stCxn id="52" idx="2"/>
            <a:endCxn id="51" idx="0"/>
          </p:cNvCxnSpPr>
          <p:nvPr/>
        </p:nvCxnSpPr>
        <p:spPr bwMode="auto">
          <a:xfrm>
            <a:off x="7683981" y="2820992"/>
            <a:ext cx="0" cy="1282178"/>
          </a:xfrm>
          <a:prstGeom prst="straightConnector1">
            <a:avLst/>
          </a:prstGeom>
          <a:noFill/>
          <a:ln w="19050" cap="flat">
            <a:solidFill>
              <a:sysClr val="window" lastClr="FFFFFF">
                <a:lumMod val="50000"/>
              </a:sysClr>
            </a:solidFill>
            <a:bevel/>
            <a:headEnd type="none" w="lg" len="lg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 Verbindung mit Pfeil 16">
            <a:extLst>
              <a:ext uri="{FF2B5EF4-FFF2-40B4-BE49-F238E27FC236}">
                <a16:creationId xmlns:a16="http://schemas.microsoft.com/office/drawing/2014/main" id="{EA8F85CB-611A-EB4A-8C30-E68D8C9C3882}"/>
              </a:ext>
            </a:extLst>
          </p:cNvPr>
          <p:cNvCxnSpPr>
            <a:cxnSpLocks noChangeShapeType="1"/>
            <a:stCxn id="53" idx="2"/>
            <a:endCxn id="54" idx="0"/>
          </p:cNvCxnSpPr>
          <p:nvPr/>
        </p:nvCxnSpPr>
        <p:spPr bwMode="auto">
          <a:xfrm>
            <a:off x="4018892" y="1520018"/>
            <a:ext cx="0" cy="377366"/>
          </a:xfrm>
          <a:prstGeom prst="straightConnector1">
            <a:avLst/>
          </a:prstGeom>
          <a:noFill/>
          <a:ln w="19050" cap="flat">
            <a:solidFill>
              <a:sysClr val="window" lastClr="FFFFFF">
                <a:lumMod val="50000"/>
              </a:sysClr>
            </a:solidFill>
            <a:bevel/>
            <a:headEnd type="none" w="lg" len="lg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Abgerundetes Rechteck 49">
            <a:extLst>
              <a:ext uri="{FF2B5EF4-FFF2-40B4-BE49-F238E27FC236}">
                <a16:creationId xmlns:a16="http://schemas.microsoft.com/office/drawing/2014/main" id="{AA82B957-D93D-7649-AEB9-91F4DC0102DE}"/>
              </a:ext>
            </a:extLst>
          </p:cNvPr>
          <p:cNvSpPr/>
          <p:nvPr/>
        </p:nvSpPr>
        <p:spPr>
          <a:xfrm>
            <a:off x="6908578" y="1083645"/>
            <a:ext cx="1550806" cy="432000"/>
          </a:xfrm>
          <a:prstGeom prst="roundRect">
            <a:avLst>
              <a:gd name="adj" fmla="val 0"/>
            </a:avLst>
          </a:prstGeom>
          <a:solidFill>
            <a:srgbClr val="2969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tabLst>
                <a:tab pos="571500" algn="l"/>
              </a:tabLst>
            </a:pPr>
            <a:r>
              <a:rPr lang="de-DE" sz="900" dirty="0">
                <a:solidFill>
                  <a:srgbClr val="FFFFFF"/>
                </a:solidFill>
                <a:latin typeface="Saira" pitchFamily="2" charset="77"/>
              </a:rPr>
              <a:t>Preview Link </a:t>
            </a:r>
            <a:br>
              <a:rPr lang="de-DE" sz="900" dirty="0">
                <a:solidFill>
                  <a:srgbClr val="FFFFFF"/>
                </a:solidFill>
                <a:latin typeface="Saira" pitchFamily="2" charset="77"/>
              </a:rPr>
            </a:br>
            <a:r>
              <a:rPr lang="de-DE" sz="900" dirty="0">
                <a:solidFill>
                  <a:srgbClr val="FFFFFF"/>
                </a:solidFill>
                <a:latin typeface="Saira" pitchFamily="2" charset="77"/>
              </a:rPr>
              <a:t>(Freigabeprozess)</a:t>
            </a:r>
          </a:p>
        </p:txBody>
      </p:sp>
      <p:sp>
        <p:nvSpPr>
          <p:cNvPr id="51" name="Abgerundetes Rechteck 50">
            <a:extLst>
              <a:ext uri="{FF2B5EF4-FFF2-40B4-BE49-F238E27FC236}">
                <a16:creationId xmlns:a16="http://schemas.microsoft.com/office/drawing/2014/main" id="{0A54F54C-92C1-9B43-A4A9-407B99C2380B}"/>
              </a:ext>
            </a:extLst>
          </p:cNvPr>
          <p:cNvSpPr/>
          <p:nvPr/>
        </p:nvSpPr>
        <p:spPr>
          <a:xfrm>
            <a:off x="6908578" y="4103170"/>
            <a:ext cx="1550806" cy="432000"/>
          </a:xfrm>
          <a:prstGeom prst="roundRect">
            <a:avLst>
              <a:gd name="adj" fmla="val 0"/>
            </a:avLst>
          </a:prstGeom>
          <a:solidFill>
            <a:srgbClr val="2969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tabLst>
                <a:tab pos="571500" algn="l"/>
              </a:tabLst>
            </a:pPr>
            <a:r>
              <a:rPr lang="de-DE" sz="900" dirty="0">
                <a:solidFill>
                  <a:srgbClr val="FFFFFF"/>
                </a:solidFill>
                <a:latin typeface="Saira" pitchFamily="2" charset="77"/>
              </a:rPr>
              <a:t>Finalisierung aller Assets</a:t>
            </a:r>
          </a:p>
        </p:txBody>
      </p:sp>
      <p:sp>
        <p:nvSpPr>
          <p:cNvPr id="52" name="Abgerundetes Rechteck 51">
            <a:extLst>
              <a:ext uri="{FF2B5EF4-FFF2-40B4-BE49-F238E27FC236}">
                <a16:creationId xmlns:a16="http://schemas.microsoft.com/office/drawing/2014/main" id="{570A75FD-E866-CF47-ABA8-824C462BB6EB}"/>
              </a:ext>
            </a:extLst>
          </p:cNvPr>
          <p:cNvSpPr/>
          <p:nvPr/>
        </p:nvSpPr>
        <p:spPr>
          <a:xfrm>
            <a:off x="6908578" y="2388992"/>
            <a:ext cx="1550806" cy="432000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85000"/>
              <a:alpha val="58000"/>
            </a:sysClr>
          </a:solidFill>
          <a:ln w="15875" cap="flat" cmpd="sng" algn="ctr">
            <a:noFill/>
            <a:prstDash val="solid"/>
          </a:ln>
          <a:effectLst/>
        </p:spPr>
        <p:txBody>
          <a:bodyPr spcFirstLastPara="0" vert="horz" wrap="square" lIns="36000" tIns="144000" rIns="36000" bIns="72000" numCol="1" spcCol="1270" rtlCol="0" anchor="t" anchorCtr="0">
            <a:noAutofit/>
          </a:bodyPr>
          <a:lstStyle/>
          <a:p>
            <a:pPr algn="ctr" defTabSz="444506">
              <a:lnSpc>
                <a:spcPct val="110000"/>
              </a:lnSpc>
              <a:spcBef>
                <a:spcPct val="0"/>
              </a:spcBef>
              <a:spcAft>
                <a:spcPts val="788"/>
              </a:spcAft>
            </a:pPr>
            <a:r>
              <a:rPr lang="de-DE" sz="9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Saira" pitchFamily="2" charset="77"/>
                <a:cs typeface="Arial" panose="020B0604020202020204" pitchFamily="34" charset="0"/>
              </a:rPr>
              <a:t>Kundenfeedback</a:t>
            </a:r>
          </a:p>
        </p:txBody>
      </p:sp>
      <p:sp>
        <p:nvSpPr>
          <p:cNvPr id="53" name="Abgerundetes Rechteck 52">
            <a:extLst>
              <a:ext uri="{FF2B5EF4-FFF2-40B4-BE49-F238E27FC236}">
                <a16:creationId xmlns:a16="http://schemas.microsoft.com/office/drawing/2014/main" id="{6E9CEAF5-9726-C544-A33D-1D0E5C6BFC4A}"/>
              </a:ext>
            </a:extLst>
          </p:cNvPr>
          <p:cNvSpPr/>
          <p:nvPr/>
        </p:nvSpPr>
        <p:spPr>
          <a:xfrm>
            <a:off x="3243489" y="1088018"/>
            <a:ext cx="1550806" cy="432000"/>
          </a:xfrm>
          <a:prstGeom prst="roundRect">
            <a:avLst>
              <a:gd name="adj" fmla="val 0"/>
            </a:avLst>
          </a:prstGeom>
          <a:solidFill>
            <a:srgbClr val="2969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tabLst>
                <a:tab pos="571500" algn="l"/>
              </a:tabLst>
            </a:pPr>
            <a:r>
              <a:rPr lang="de-DE" sz="900" dirty="0">
                <a:solidFill>
                  <a:srgbClr val="FFFFFF"/>
                </a:solidFill>
                <a:latin typeface="Saira" pitchFamily="2" charset="77"/>
              </a:rPr>
              <a:t>Konzeption &amp; Storyboard</a:t>
            </a:r>
          </a:p>
        </p:txBody>
      </p:sp>
      <p:sp>
        <p:nvSpPr>
          <p:cNvPr id="54" name="Abgerundetes Rechteck 53">
            <a:extLst>
              <a:ext uri="{FF2B5EF4-FFF2-40B4-BE49-F238E27FC236}">
                <a16:creationId xmlns:a16="http://schemas.microsoft.com/office/drawing/2014/main" id="{4606A64F-1830-014E-9268-DA84DB043F26}"/>
              </a:ext>
            </a:extLst>
          </p:cNvPr>
          <p:cNvSpPr/>
          <p:nvPr/>
        </p:nvSpPr>
        <p:spPr>
          <a:xfrm>
            <a:off x="3243489" y="1897384"/>
            <a:ext cx="1550806" cy="432000"/>
          </a:xfrm>
          <a:prstGeom prst="roundRect">
            <a:avLst>
              <a:gd name="adj" fmla="val 0"/>
            </a:avLst>
          </a:prstGeom>
          <a:solidFill>
            <a:srgbClr val="2969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tabLst>
                <a:tab pos="571500" algn="l"/>
              </a:tabLst>
            </a:pPr>
            <a:r>
              <a:rPr lang="de-DE" sz="900" dirty="0">
                <a:solidFill>
                  <a:srgbClr val="FFFFFF"/>
                </a:solidFill>
                <a:latin typeface="Saira" pitchFamily="2" charset="77"/>
              </a:rPr>
              <a:t>Copywriting &amp; Kreation</a:t>
            </a:r>
          </a:p>
        </p:txBody>
      </p:sp>
      <p:sp>
        <p:nvSpPr>
          <p:cNvPr id="56" name="Abgerundetes Rechteck 55">
            <a:extLst>
              <a:ext uri="{FF2B5EF4-FFF2-40B4-BE49-F238E27FC236}">
                <a16:creationId xmlns:a16="http://schemas.microsoft.com/office/drawing/2014/main" id="{A283995D-7A71-1B40-B228-F5B0F66DF421}"/>
              </a:ext>
            </a:extLst>
          </p:cNvPr>
          <p:cNvSpPr/>
          <p:nvPr/>
        </p:nvSpPr>
        <p:spPr>
          <a:xfrm>
            <a:off x="2267828" y="4103170"/>
            <a:ext cx="1033200" cy="432000"/>
          </a:xfrm>
          <a:prstGeom prst="roundRect">
            <a:avLst>
              <a:gd name="adj" fmla="val 0"/>
            </a:avLst>
          </a:prstGeom>
          <a:solidFill>
            <a:srgbClr val="2969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tabLst>
                <a:tab pos="571500" algn="l"/>
              </a:tabLst>
            </a:pPr>
            <a:r>
              <a:rPr lang="de-DE" sz="900" dirty="0">
                <a:solidFill>
                  <a:srgbClr val="FFFFFF"/>
                </a:solidFill>
                <a:latin typeface="Saira" pitchFamily="2" charset="77"/>
              </a:rPr>
              <a:t>Versand-vorbereitung</a:t>
            </a:r>
          </a:p>
        </p:txBody>
      </p:sp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C124D5C6-ED1E-CB46-8F50-C36AA2AA76B5}"/>
              </a:ext>
            </a:extLst>
          </p:cNvPr>
          <p:cNvSpPr/>
          <p:nvPr/>
        </p:nvSpPr>
        <p:spPr>
          <a:xfrm>
            <a:off x="3641409" y="4103170"/>
            <a:ext cx="1035601" cy="432000"/>
          </a:xfrm>
          <a:prstGeom prst="roundRect">
            <a:avLst>
              <a:gd name="adj" fmla="val 0"/>
            </a:avLst>
          </a:prstGeom>
          <a:solidFill>
            <a:srgbClr val="2969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tabLst>
                <a:tab pos="571500" algn="l"/>
              </a:tabLst>
            </a:pPr>
            <a:r>
              <a:rPr lang="de-DE" sz="900" dirty="0">
                <a:solidFill>
                  <a:srgbClr val="FFFFFF"/>
                </a:solidFill>
                <a:latin typeface="Saira" pitchFamily="2" charset="77"/>
              </a:rPr>
              <a:t>Testing &amp; QA </a:t>
            </a:r>
          </a:p>
        </p:txBody>
      </p:sp>
      <p:sp>
        <p:nvSpPr>
          <p:cNvPr id="58" name="Abgerundetes Rechteck 57">
            <a:extLst>
              <a:ext uri="{FF2B5EF4-FFF2-40B4-BE49-F238E27FC236}">
                <a16:creationId xmlns:a16="http://schemas.microsoft.com/office/drawing/2014/main" id="{417C696E-3A90-9247-9B1F-930E9B8CE43F}"/>
              </a:ext>
            </a:extLst>
          </p:cNvPr>
          <p:cNvSpPr/>
          <p:nvPr/>
        </p:nvSpPr>
        <p:spPr>
          <a:xfrm>
            <a:off x="5017391" y="4103170"/>
            <a:ext cx="1550806" cy="432000"/>
          </a:xfrm>
          <a:prstGeom prst="roundRect">
            <a:avLst>
              <a:gd name="adj" fmla="val 0"/>
            </a:avLst>
          </a:prstGeom>
          <a:solidFill>
            <a:srgbClr val="2969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2000" rIns="0" bIns="36000" rtlCol="0" anchor="ctr"/>
          <a:lstStyle/>
          <a:p>
            <a:pPr algn="ctr">
              <a:tabLst>
                <a:tab pos="571500" algn="l"/>
              </a:tabLst>
            </a:pPr>
            <a:r>
              <a:rPr lang="de-DE" sz="900" dirty="0">
                <a:solidFill>
                  <a:srgbClr val="FFFFFF"/>
                </a:solidFill>
                <a:latin typeface="Saira" pitchFamily="2" charset="77"/>
              </a:rPr>
              <a:t>Programmierung</a:t>
            </a:r>
          </a:p>
          <a:p>
            <a:pPr algn="ctr">
              <a:tabLst>
                <a:tab pos="571500" algn="l"/>
              </a:tabLst>
            </a:pPr>
            <a:r>
              <a:rPr lang="de-DE" sz="900" dirty="0">
                <a:solidFill>
                  <a:srgbClr val="FFFFFF"/>
                </a:solidFill>
                <a:latin typeface="Saira" pitchFamily="2" charset="77"/>
              </a:rPr>
              <a:t>HTML Templates (LP/E-Mail)</a:t>
            </a:r>
          </a:p>
        </p:txBody>
      </p:sp>
      <p:cxnSp>
        <p:nvCxnSpPr>
          <p:cNvPr id="59" name="Gerade Verbindung mit Pfeil 92">
            <a:extLst>
              <a:ext uri="{FF2B5EF4-FFF2-40B4-BE49-F238E27FC236}">
                <a16:creationId xmlns:a16="http://schemas.microsoft.com/office/drawing/2014/main" id="{13BB9138-88A0-B046-9D5A-353D62843DF0}"/>
              </a:ext>
            </a:extLst>
          </p:cNvPr>
          <p:cNvCxnSpPr>
            <a:cxnSpLocks noChangeShapeType="1"/>
            <a:stCxn id="51" idx="1"/>
            <a:endCxn id="58" idx="3"/>
          </p:cNvCxnSpPr>
          <p:nvPr/>
        </p:nvCxnSpPr>
        <p:spPr bwMode="auto">
          <a:xfrm flipH="1">
            <a:off x="6568197" y="4319170"/>
            <a:ext cx="340381" cy="0"/>
          </a:xfrm>
          <a:prstGeom prst="straightConnector1">
            <a:avLst/>
          </a:prstGeom>
          <a:noFill/>
          <a:ln w="19050" cap="flat">
            <a:solidFill>
              <a:sysClr val="window" lastClr="FFFFFF">
                <a:lumMod val="50000"/>
              </a:sysClr>
            </a:solidFill>
            <a:bevel/>
            <a:headEnd type="none" w="lg" len="lg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mit Pfeil 92">
            <a:extLst>
              <a:ext uri="{FF2B5EF4-FFF2-40B4-BE49-F238E27FC236}">
                <a16:creationId xmlns:a16="http://schemas.microsoft.com/office/drawing/2014/main" id="{256E7B4C-9C49-974F-AE40-2C91E78A7DF6}"/>
              </a:ext>
            </a:extLst>
          </p:cNvPr>
          <p:cNvCxnSpPr>
            <a:cxnSpLocks noChangeShapeType="1"/>
            <a:stCxn id="58" idx="1"/>
            <a:endCxn id="57" idx="3"/>
          </p:cNvCxnSpPr>
          <p:nvPr/>
        </p:nvCxnSpPr>
        <p:spPr bwMode="auto">
          <a:xfrm flipH="1">
            <a:off x="4677010" y="4319170"/>
            <a:ext cx="340381" cy="0"/>
          </a:xfrm>
          <a:prstGeom prst="straightConnector1">
            <a:avLst/>
          </a:prstGeom>
          <a:noFill/>
          <a:ln w="19050" cap="flat">
            <a:solidFill>
              <a:sysClr val="window" lastClr="FFFFFF">
                <a:lumMod val="50000"/>
              </a:sysClr>
            </a:solidFill>
            <a:bevel/>
            <a:headEnd type="none" w="lg" len="lg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mit Pfeil 92">
            <a:extLst>
              <a:ext uri="{FF2B5EF4-FFF2-40B4-BE49-F238E27FC236}">
                <a16:creationId xmlns:a16="http://schemas.microsoft.com/office/drawing/2014/main" id="{B30915AC-9860-3743-8454-1C67E4F9F989}"/>
              </a:ext>
            </a:extLst>
          </p:cNvPr>
          <p:cNvCxnSpPr>
            <a:cxnSpLocks noChangeShapeType="1"/>
            <a:stCxn id="57" idx="1"/>
            <a:endCxn id="56" idx="3"/>
          </p:cNvCxnSpPr>
          <p:nvPr/>
        </p:nvCxnSpPr>
        <p:spPr bwMode="auto">
          <a:xfrm flipH="1">
            <a:off x="3301028" y="4319170"/>
            <a:ext cx="340381" cy="0"/>
          </a:xfrm>
          <a:prstGeom prst="straightConnector1">
            <a:avLst/>
          </a:prstGeom>
          <a:noFill/>
          <a:ln w="19050" cap="flat">
            <a:solidFill>
              <a:sysClr val="window" lastClr="FFFFFF">
                <a:lumMod val="50000"/>
              </a:sysClr>
            </a:solidFill>
            <a:bevel/>
            <a:headEnd type="none" w="lg" len="lg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A0662D44-3576-7C4F-B3FA-0B3724E5B60F}"/>
              </a:ext>
            </a:extLst>
          </p:cNvPr>
          <p:cNvSpPr>
            <a:spLocks noChangeAspect="1"/>
          </p:cNvSpPr>
          <p:nvPr/>
        </p:nvSpPr>
        <p:spPr>
          <a:xfrm>
            <a:off x="4491188" y="3891508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2969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200" dirty="0">
                <a:solidFill>
                  <a:srgbClr val="296998"/>
                </a:solidFill>
                <a:latin typeface="Saira" pitchFamily="2" charset="77"/>
              </a:rPr>
              <a:t>8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D17FA1E-F042-344C-A25B-52E4E14C04C0}"/>
              </a:ext>
            </a:extLst>
          </p:cNvPr>
          <p:cNvSpPr>
            <a:spLocks noChangeAspect="1"/>
          </p:cNvSpPr>
          <p:nvPr/>
        </p:nvSpPr>
        <p:spPr>
          <a:xfrm>
            <a:off x="6384194" y="3891508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2969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200" dirty="0">
                <a:solidFill>
                  <a:srgbClr val="296998"/>
                </a:solidFill>
                <a:latin typeface="Saira" pitchFamily="2" charset="77"/>
              </a:rPr>
              <a:t>7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54E1830-A1AF-EF46-A82F-368DF5517590}"/>
              </a:ext>
            </a:extLst>
          </p:cNvPr>
          <p:cNvSpPr>
            <a:spLocks noChangeAspect="1"/>
          </p:cNvSpPr>
          <p:nvPr/>
        </p:nvSpPr>
        <p:spPr>
          <a:xfrm>
            <a:off x="8278624" y="3891508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2969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200" dirty="0">
                <a:solidFill>
                  <a:srgbClr val="296998"/>
                </a:solidFill>
                <a:latin typeface="Saira" pitchFamily="2" charset="77"/>
              </a:rPr>
              <a:t>6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077A654-F171-A545-B487-5D93386FC9FB}"/>
              </a:ext>
            </a:extLst>
          </p:cNvPr>
          <p:cNvSpPr>
            <a:spLocks noChangeAspect="1"/>
          </p:cNvSpPr>
          <p:nvPr/>
        </p:nvSpPr>
        <p:spPr>
          <a:xfrm>
            <a:off x="4604106" y="899049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2969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200" dirty="0">
                <a:solidFill>
                  <a:srgbClr val="296998"/>
                </a:solidFill>
                <a:latin typeface="Saira" pitchFamily="2" charset="77"/>
              </a:rPr>
              <a:t>2a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49860F8-430D-464E-A448-F9617076FCFE}"/>
              </a:ext>
            </a:extLst>
          </p:cNvPr>
          <p:cNvSpPr>
            <a:spLocks noChangeAspect="1"/>
          </p:cNvSpPr>
          <p:nvPr/>
        </p:nvSpPr>
        <p:spPr>
          <a:xfrm>
            <a:off x="8273191" y="2204362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2969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200" dirty="0">
                <a:solidFill>
                  <a:srgbClr val="296998"/>
                </a:solidFill>
                <a:latin typeface="Saira" pitchFamily="2" charset="77"/>
              </a:rPr>
              <a:t>5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8922315-749E-F342-ADE0-BB4225A9CEE2}"/>
              </a:ext>
            </a:extLst>
          </p:cNvPr>
          <p:cNvSpPr>
            <a:spLocks noChangeAspect="1"/>
          </p:cNvSpPr>
          <p:nvPr/>
        </p:nvSpPr>
        <p:spPr>
          <a:xfrm>
            <a:off x="8278004" y="899049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2969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200" dirty="0">
                <a:solidFill>
                  <a:srgbClr val="296998"/>
                </a:solidFill>
                <a:latin typeface="Saira" pitchFamily="2" charset="77"/>
              </a:rPr>
              <a:t>4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9694BEF-8233-B748-871F-D642DC0E3C09}"/>
              </a:ext>
            </a:extLst>
          </p:cNvPr>
          <p:cNvSpPr>
            <a:spLocks noChangeAspect="1"/>
          </p:cNvSpPr>
          <p:nvPr/>
        </p:nvSpPr>
        <p:spPr>
          <a:xfrm>
            <a:off x="4604106" y="17155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2969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200" dirty="0">
                <a:solidFill>
                  <a:srgbClr val="296998"/>
                </a:solidFill>
                <a:latin typeface="Saira" pitchFamily="2" charset="77"/>
              </a:rPr>
              <a:t>2b</a:t>
            </a:r>
          </a:p>
        </p:txBody>
      </p:sp>
      <p:sp>
        <p:nvSpPr>
          <p:cNvPr id="80" name="Abgerundetes Rechteck 79">
            <a:extLst>
              <a:ext uri="{FF2B5EF4-FFF2-40B4-BE49-F238E27FC236}">
                <a16:creationId xmlns:a16="http://schemas.microsoft.com/office/drawing/2014/main" id="{F783D250-7C0F-3543-95C0-3FE4DFBC1F20}"/>
              </a:ext>
            </a:extLst>
          </p:cNvPr>
          <p:cNvSpPr/>
          <p:nvPr/>
        </p:nvSpPr>
        <p:spPr>
          <a:xfrm>
            <a:off x="5071287" y="1084512"/>
            <a:ext cx="1550806" cy="432000"/>
          </a:xfrm>
          <a:prstGeom prst="roundRect">
            <a:avLst>
              <a:gd name="adj" fmla="val 0"/>
            </a:avLst>
          </a:prstGeom>
          <a:solidFill>
            <a:srgbClr val="2969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tabLst>
                <a:tab pos="571500" algn="l"/>
              </a:tabLst>
            </a:pPr>
            <a:r>
              <a:rPr lang="de-DE" sz="900" dirty="0">
                <a:solidFill>
                  <a:srgbClr val="FFFFFF"/>
                </a:solidFill>
                <a:latin typeface="Saira" pitchFamily="2" charset="77"/>
              </a:rPr>
              <a:t>Kampagneneinrichtung (DWC Toolbox)</a:t>
            </a:r>
          </a:p>
        </p:txBody>
      </p:sp>
      <p:cxnSp>
        <p:nvCxnSpPr>
          <p:cNvPr id="81" name="Gerade Verbindung mit Pfeil 92">
            <a:extLst>
              <a:ext uri="{FF2B5EF4-FFF2-40B4-BE49-F238E27FC236}">
                <a16:creationId xmlns:a16="http://schemas.microsoft.com/office/drawing/2014/main" id="{7C5E2D1B-48A3-3147-AC93-6489595D045C}"/>
              </a:ext>
            </a:extLst>
          </p:cNvPr>
          <p:cNvCxnSpPr>
            <a:cxnSpLocks noChangeShapeType="1"/>
            <a:stCxn id="53" idx="3"/>
            <a:endCxn id="80" idx="1"/>
          </p:cNvCxnSpPr>
          <p:nvPr/>
        </p:nvCxnSpPr>
        <p:spPr bwMode="auto">
          <a:xfrm flipV="1">
            <a:off x="4794295" y="1300512"/>
            <a:ext cx="276992" cy="3506"/>
          </a:xfrm>
          <a:prstGeom prst="straightConnector1">
            <a:avLst/>
          </a:prstGeom>
          <a:noFill/>
          <a:ln w="19050" cap="flat">
            <a:solidFill>
              <a:sysClr val="window" lastClr="FFFFFF">
                <a:lumMod val="50000"/>
              </a:sysClr>
            </a:solidFill>
            <a:bevel/>
            <a:headEnd type="none" w="lg" len="lg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rade Verbindung mit Pfeil 92">
            <a:extLst>
              <a:ext uri="{FF2B5EF4-FFF2-40B4-BE49-F238E27FC236}">
                <a16:creationId xmlns:a16="http://schemas.microsoft.com/office/drawing/2014/main" id="{237A4E92-FAB8-5D47-AC7D-FA655B9C4D49}"/>
              </a:ext>
            </a:extLst>
          </p:cNvPr>
          <p:cNvCxnSpPr>
            <a:cxnSpLocks noChangeShapeType="1"/>
            <a:stCxn id="80" idx="3"/>
            <a:endCxn id="50" idx="1"/>
          </p:cNvCxnSpPr>
          <p:nvPr/>
        </p:nvCxnSpPr>
        <p:spPr bwMode="auto">
          <a:xfrm flipV="1">
            <a:off x="6622093" y="1299645"/>
            <a:ext cx="286485" cy="867"/>
          </a:xfrm>
          <a:prstGeom prst="straightConnector1">
            <a:avLst/>
          </a:prstGeom>
          <a:noFill/>
          <a:ln w="19050" cap="flat">
            <a:solidFill>
              <a:sysClr val="window" lastClr="FFFFFF">
                <a:lumMod val="50000"/>
              </a:sysClr>
            </a:solidFill>
            <a:bevel/>
            <a:headEnd type="none" w="lg" len="lg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Text Box 38">
            <a:extLst>
              <a:ext uri="{FF2B5EF4-FFF2-40B4-BE49-F238E27FC236}">
                <a16:creationId xmlns:a16="http://schemas.microsoft.com/office/drawing/2014/main" id="{811CD30B-457B-7747-9136-EBDA88D4725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402916" y="3380535"/>
            <a:ext cx="557443" cy="14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90000" bIns="9000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en-US" sz="7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aira" pitchFamily="2" charset="77"/>
                <a:ea typeface="MS PGothic" charset="0"/>
              </a:rPr>
              <a:t>Freigabe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AD0971A-3EF6-6A47-9C5F-B5ED2E2E8A8F}"/>
              </a:ext>
            </a:extLst>
          </p:cNvPr>
          <p:cNvSpPr>
            <a:spLocks noChangeAspect="1"/>
          </p:cNvSpPr>
          <p:nvPr/>
        </p:nvSpPr>
        <p:spPr>
          <a:xfrm>
            <a:off x="6442325" y="899049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2969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200" dirty="0">
                <a:solidFill>
                  <a:srgbClr val="296998"/>
                </a:solidFill>
                <a:latin typeface="Saira" pitchFamily="2" charset="77"/>
              </a:rPr>
              <a:t>3</a:t>
            </a:r>
          </a:p>
        </p:txBody>
      </p:sp>
      <p:cxnSp>
        <p:nvCxnSpPr>
          <p:cNvPr id="11" name="Gewinkelte Verbindung 10">
            <a:extLst>
              <a:ext uri="{FF2B5EF4-FFF2-40B4-BE49-F238E27FC236}">
                <a16:creationId xmlns:a16="http://schemas.microsoft.com/office/drawing/2014/main" id="{BAA16D48-C89A-0A4E-87CE-C1D85FDF1915}"/>
              </a:ext>
            </a:extLst>
          </p:cNvPr>
          <p:cNvCxnSpPr>
            <a:cxnSpLocks/>
            <a:stCxn id="52" idx="1"/>
            <a:endCxn id="53" idx="1"/>
          </p:cNvCxnSpPr>
          <p:nvPr/>
        </p:nvCxnSpPr>
        <p:spPr>
          <a:xfrm rot="10800000">
            <a:off x="3243490" y="1304018"/>
            <a:ext cx="3665089" cy="1300974"/>
          </a:xfrm>
          <a:prstGeom prst="bentConnector3">
            <a:avLst>
              <a:gd name="adj1" fmla="val 107063"/>
            </a:avLst>
          </a:prstGeom>
          <a:noFill/>
          <a:ln w="19050" cap="flat">
            <a:solidFill>
              <a:sysClr val="window" lastClr="FFFFFF">
                <a:lumMod val="50000"/>
              </a:sysClr>
            </a:solidFill>
            <a:bevel/>
            <a:headEnd type="none" w="lg" len="lg"/>
            <a:tailEnd type="triangle" w="sm" len="sm"/>
          </a:ln>
          <a:effectLst/>
        </p:spPr>
      </p:cxnSp>
      <p:cxnSp>
        <p:nvCxnSpPr>
          <p:cNvPr id="148" name="Gerade Verbindung mit Pfeil 92">
            <a:extLst>
              <a:ext uri="{FF2B5EF4-FFF2-40B4-BE49-F238E27FC236}">
                <a16:creationId xmlns:a16="http://schemas.microsoft.com/office/drawing/2014/main" id="{C5EBFB60-A154-D84C-8C7E-0420F5660E25}"/>
              </a:ext>
            </a:extLst>
          </p:cNvPr>
          <p:cNvCxnSpPr>
            <a:cxnSpLocks noChangeShapeType="1"/>
            <a:endCxn id="54" idx="1"/>
          </p:cNvCxnSpPr>
          <p:nvPr/>
        </p:nvCxnSpPr>
        <p:spPr bwMode="auto">
          <a:xfrm>
            <a:off x="2999880" y="2113384"/>
            <a:ext cx="243609" cy="0"/>
          </a:xfrm>
          <a:prstGeom prst="straightConnector1">
            <a:avLst/>
          </a:prstGeom>
          <a:noFill/>
          <a:ln w="19050" cap="flat">
            <a:solidFill>
              <a:sysClr val="window" lastClr="FFFFFF">
                <a:lumMod val="50000"/>
              </a:sysClr>
            </a:solidFill>
            <a:bevel/>
            <a:headEnd type="none" w="lg" len="lg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Gewinkelte Verbindung 153">
            <a:extLst>
              <a:ext uri="{FF2B5EF4-FFF2-40B4-BE49-F238E27FC236}">
                <a16:creationId xmlns:a16="http://schemas.microsoft.com/office/drawing/2014/main" id="{8D69ED90-9AFD-8846-AAF9-A177A8FD3F90}"/>
              </a:ext>
            </a:extLst>
          </p:cNvPr>
          <p:cNvCxnSpPr>
            <a:cxnSpLocks/>
            <a:stCxn id="57" idx="0"/>
            <a:endCxn id="58" idx="0"/>
          </p:cNvCxnSpPr>
          <p:nvPr/>
        </p:nvCxnSpPr>
        <p:spPr>
          <a:xfrm rot="5400000" flipH="1" flipV="1">
            <a:off x="4976002" y="3286378"/>
            <a:ext cx="12700" cy="1633584"/>
          </a:xfrm>
          <a:prstGeom prst="bentConnector3">
            <a:avLst>
              <a:gd name="adj1" fmla="val 3320000"/>
            </a:avLst>
          </a:prstGeom>
          <a:noFill/>
          <a:ln w="19050" cap="flat">
            <a:solidFill>
              <a:sysClr val="window" lastClr="FFFFFF">
                <a:lumMod val="50000"/>
              </a:sysClr>
            </a:solidFill>
            <a:bevel/>
            <a:headEnd type="none" w="lg" len="lg"/>
            <a:tailEnd type="triangle" w="sm" len="sm"/>
          </a:ln>
          <a:effectLst/>
        </p:spPr>
      </p:cxnSp>
      <p:sp>
        <p:nvSpPr>
          <p:cNvPr id="41" name="Text Box 38">
            <a:extLst>
              <a:ext uri="{FF2B5EF4-FFF2-40B4-BE49-F238E27FC236}">
                <a16:creationId xmlns:a16="http://schemas.microsoft.com/office/drawing/2014/main" id="{524F5412-B1DE-3A45-AA48-C9695AB417E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982354" y="2521131"/>
            <a:ext cx="2070073" cy="14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90000" bIns="90000" anchor="ctr"/>
          <a:lstStyle>
            <a:defPPr>
              <a:defRPr lang="en-US"/>
            </a:defPPr>
            <a:lvl1pPr algn="ctr">
              <a:lnSpc>
                <a:spcPct val="110000"/>
              </a:lnSpc>
              <a:defRPr sz="700" kern="0">
                <a:solidFill>
                  <a:schemeClr val="tx1">
                    <a:lumMod val="65000"/>
                    <a:lumOff val="35000"/>
                  </a:schemeClr>
                </a:solidFill>
                <a:latin typeface="Saira" pitchFamily="2" charset="77"/>
                <a:ea typeface="MS PGothic" charset="0"/>
                <a:cs typeface="Arial" charset="0"/>
              </a:defRPr>
            </a:lvl1pPr>
            <a:lvl2pPr marL="742950" indent="-285750" eaLnBrk="0" hangingPunct="0">
              <a:defRPr sz="2400">
                <a:latin typeface="Time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latin typeface="Time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latin typeface="Time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latin typeface="Time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  <a:ea typeface="Arial" charset="0"/>
                <a:cs typeface="Arial" charset="0"/>
              </a:defRPr>
            </a:lvl9pPr>
          </a:lstStyle>
          <a:p>
            <a:r>
              <a:rPr lang="de-DE" dirty="0"/>
              <a:t>Anmerkungen (keine Freigabe Preview Link)</a:t>
            </a:r>
          </a:p>
        </p:txBody>
      </p:sp>
      <p:sp>
        <p:nvSpPr>
          <p:cNvPr id="168" name="Text Box 38">
            <a:extLst>
              <a:ext uri="{FF2B5EF4-FFF2-40B4-BE49-F238E27FC236}">
                <a16:creationId xmlns:a16="http://schemas.microsoft.com/office/drawing/2014/main" id="{F1BAD48B-DBC2-CD46-AB47-692C14739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4093" y="3604547"/>
            <a:ext cx="1276517" cy="14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90000" bIns="90000" anchor="ctr"/>
          <a:lstStyle>
            <a:defPPr>
              <a:defRPr lang="en-US"/>
            </a:defPPr>
            <a:lvl1pPr algn="ctr">
              <a:lnSpc>
                <a:spcPct val="110000"/>
              </a:lnSpc>
              <a:defRPr sz="700" kern="0">
                <a:solidFill>
                  <a:schemeClr val="tx1">
                    <a:lumMod val="65000"/>
                    <a:lumOff val="35000"/>
                  </a:schemeClr>
                </a:solidFill>
                <a:latin typeface="Saira" pitchFamily="2" charset="77"/>
                <a:ea typeface="MS PGothic" charset="0"/>
                <a:cs typeface="Arial" charset="0"/>
              </a:defRPr>
            </a:lvl1pPr>
            <a:lvl2pPr marL="742950" indent="-285750" eaLnBrk="0" hangingPunct="0">
              <a:defRPr sz="2400">
                <a:latin typeface="Time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latin typeface="Time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latin typeface="Time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latin typeface="Time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  <a:ea typeface="Arial" charset="0"/>
                <a:cs typeface="Arial" charset="0"/>
              </a:defRPr>
            </a:lvl9pPr>
          </a:lstStyle>
          <a:p>
            <a:r>
              <a:rPr lang="de-DE" dirty="0"/>
              <a:t> Optimierung/Bug Fixing</a:t>
            </a:r>
          </a:p>
        </p:txBody>
      </p:sp>
      <p:sp>
        <p:nvSpPr>
          <p:cNvPr id="172" name="Text Box 18">
            <a:extLst>
              <a:ext uri="{FF2B5EF4-FFF2-40B4-BE49-F238E27FC236}">
                <a16:creationId xmlns:a16="http://schemas.microsoft.com/office/drawing/2014/main" id="{A7E2A185-909B-C04E-B449-7FCE677D3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83" y="3358265"/>
            <a:ext cx="1190083" cy="332526"/>
          </a:xfrm>
          <a:prstGeom prst="rect">
            <a:avLst/>
          </a:prstGeom>
          <a:solidFill>
            <a:srgbClr val="6EBB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>
            <a:defPPr>
              <a:defRPr lang="en-US"/>
            </a:defPPr>
            <a:lvl1pPr algn="ctr">
              <a:tabLst>
                <a:tab pos="571500" algn="l"/>
              </a:tabLst>
              <a:defRPr sz="900">
                <a:solidFill>
                  <a:srgbClr val="FFFFFF"/>
                </a:solidFill>
                <a:latin typeface="Saira" pitchFamily="2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/>
              <a:t>Live-Versand</a:t>
            </a:r>
          </a:p>
        </p:txBody>
      </p:sp>
      <p:sp>
        <p:nvSpPr>
          <p:cNvPr id="173" name="Text Box 18">
            <a:extLst>
              <a:ext uri="{FF2B5EF4-FFF2-40B4-BE49-F238E27FC236}">
                <a16:creationId xmlns:a16="http://schemas.microsoft.com/office/drawing/2014/main" id="{0D8DECC6-6ABE-6A4D-A842-FD72758CE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83" y="3959483"/>
            <a:ext cx="1190083" cy="332526"/>
          </a:xfrm>
          <a:prstGeom prst="rect">
            <a:avLst/>
          </a:prstGeom>
          <a:solidFill>
            <a:srgbClr val="2969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>
            <a:defPPr>
              <a:defRPr lang="en-US"/>
            </a:defPPr>
            <a:lvl1pPr algn="ctr">
              <a:tabLst>
                <a:tab pos="571500" algn="l"/>
              </a:tabLst>
              <a:defRPr sz="900">
                <a:solidFill>
                  <a:srgbClr val="FFFFFF"/>
                </a:solidFill>
                <a:latin typeface="Saira" pitchFamily="2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/>
              <a:t>Testversand extern</a:t>
            </a:r>
          </a:p>
        </p:txBody>
      </p:sp>
      <p:sp>
        <p:nvSpPr>
          <p:cNvPr id="174" name="Text Box 18">
            <a:extLst>
              <a:ext uri="{FF2B5EF4-FFF2-40B4-BE49-F238E27FC236}">
                <a16:creationId xmlns:a16="http://schemas.microsoft.com/office/drawing/2014/main" id="{6FDE219E-344D-5444-BC73-132CC4093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83" y="4357682"/>
            <a:ext cx="1190083" cy="332526"/>
          </a:xfrm>
          <a:prstGeom prst="rect">
            <a:avLst/>
          </a:prstGeom>
          <a:solidFill>
            <a:srgbClr val="2969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>
            <a:defPPr>
              <a:defRPr lang="en-US"/>
            </a:defPPr>
            <a:lvl1pPr algn="ctr">
              <a:tabLst>
                <a:tab pos="571500" algn="l"/>
              </a:tabLst>
              <a:defRPr sz="900">
                <a:solidFill>
                  <a:srgbClr val="FFFFFF"/>
                </a:solidFill>
                <a:latin typeface="Saira" pitchFamily="2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/>
              <a:t>Testversand intern</a:t>
            </a:r>
          </a:p>
        </p:txBody>
      </p:sp>
      <p:sp>
        <p:nvSpPr>
          <p:cNvPr id="180" name="Abgerundetes Rechteck 179">
            <a:extLst>
              <a:ext uri="{FF2B5EF4-FFF2-40B4-BE49-F238E27FC236}">
                <a16:creationId xmlns:a16="http://schemas.microsoft.com/office/drawing/2014/main" id="{28D8140B-AC95-5B49-8D39-24ED82A7D7BA}"/>
              </a:ext>
            </a:extLst>
          </p:cNvPr>
          <p:cNvSpPr/>
          <p:nvPr/>
        </p:nvSpPr>
        <p:spPr>
          <a:xfrm>
            <a:off x="1798181" y="1083646"/>
            <a:ext cx="958090" cy="432000"/>
          </a:xfrm>
          <a:prstGeom prst="roundRect">
            <a:avLst>
              <a:gd name="adj" fmla="val 0"/>
            </a:avLst>
          </a:prstGeom>
          <a:solidFill>
            <a:srgbClr val="2969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tabLst>
                <a:tab pos="571500" algn="l"/>
              </a:tabLst>
            </a:pPr>
            <a:r>
              <a:rPr lang="de-DE" sz="900" dirty="0">
                <a:solidFill>
                  <a:srgbClr val="FFFFFF"/>
                </a:solidFill>
                <a:latin typeface="Saira" pitchFamily="2" charset="77"/>
              </a:rPr>
              <a:t>Asana </a:t>
            </a:r>
            <a:br>
              <a:rPr lang="de-DE" sz="900" dirty="0">
                <a:solidFill>
                  <a:srgbClr val="FFFFFF"/>
                </a:solidFill>
                <a:latin typeface="Saira" pitchFamily="2" charset="77"/>
              </a:rPr>
            </a:br>
            <a:r>
              <a:rPr lang="de-DE" sz="900" dirty="0">
                <a:solidFill>
                  <a:srgbClr val="FFFFFF"/>
                </a:solidFill>
                <a:latin typeface="Saira" pitchFamily="2" charset="77"/>
              </a:rPr>
              <a:t>Projekt anlegen</a:t>
            </a:r>
          </a:p>
        </p:txBody>
      </p:sp>
      <p:cxnSp>
        <p:nvCxnSpPr>
          <p:cNvPr id="181" name="Gerade Verbindung mit Pfeil 92">
            <a:extLst>
              <a:ext uri="{FF2B5EF4-FFF2-40B4-BE49-F238E27FC236}">
                <a16:creationId xmlns:a16="http://schemas.microsoft.com/office/drawing/2014/main" id="{6F00E091-AA7C-EA4E-B4C6-9E314977CED5}"/>
              </a:ext>
            </a:extLst>
          </p:cNvPr>
          <p:cNvCxnSpPr>
            <a:cxnSpLocks noChangeShapeType="1"/>
            <a:stCxn id="180" idx="3"/>
            <a:endCxn id="53" idx="1"/>
          </p:cNvCxnSpPr>
          <p:nvPr/>
        </p:nvCxnSpPr>
        <p:spPr bwMode="auto">
          <a:xfrm>
            <a:off x="2756271" y="1299646"/>
            <a:ext cx="487218" cy="4372"/>
          </a:xfrm>
          <a:prstGeom prst="straightConnector1">
            <a:avLst/>
          </a:prstGeom>
          <a:noFill/>
          <a:ln w="19050" cap="flat">
            <a:solidFill>
              <a:sysClr val="window" lastClr="FFFFFF">
                <a:lumMod val="50000"/>
              </a:sysClr>
            </a:solidFill>
            <a:bevel/>
            <a:headEnd type="none" w="lg" len="lg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" name="Abgerundetes Rechteck 183">
            <a:extLst>
              <a:ext uri="{FF2B5EF4-FFF2-40B4-BE49-F238E27FC236}">
                <a16:creationId xmlns:a16="http://schemas.microsoft.com/office/drawing/2014/main" id="{123BAB7E-83D5-354D-A77E-8C86CD509F99}"/>
              </a:ext>
            </a:extLst>
          </p:cNvPr>
          <p:cNvSpPr/>
          <p:nvPr/>
        </p:nvSpPr>
        <p:spPr>
          <a:xfrm>
            <a:off x="632682" y="1897384"/>
            <a:ext cx="1553132" cy="432000"/>
          </a:xfrm>
          <a:prstGeom prst="roundRect">
            <a:avLst>
              <a:gd name="adj" fmla="val 0"/>
            </a:avLst>
          </a:prstGeom>
          <a:solidFill>
            <a:srgbClr val="2969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tabLst>
                <a:tab pos="571500" algn="l"/>
              </a:tabLst>
            </a:pPr>
            <a:r>
              <a:rPr lang="de-DE" sz="900" dirty="0">
                <a:solidFill>
                  <a:srgbClr val="FFFFFF"/>
                </a:solidFill>
                <a:latin typeface="Saira" pitchFamily="2" charset="77"/>
              </a:rPr>
              <a:t>Selektionsbriefing</a:t>
            </a: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4F8F0B17-85C8-4648-AC15-880FB965DB11}"/>
              </a:ext>
            </a:extLst>
          </p:cNvPr>
          <p:cNvSpPr>
            <a:spLocks noChangeAspect="1"/>
          </p:cNvSpPr>
          <p:nvPr/>
        </p:nvSpPr>
        <p:spPr>
          <a:xfrm>
            <a:off x="1951779" y="1709553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2969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200" dirty="0">
                <a:solidFill>
                  <a:srgbClr val="296998"/>
                </a:solidFill>
                <a:latin typeface="Saira" pitchFamily="2" charset="77"/>
              </a:rPr>
              <a:t>2c</a:t>
            </a:r>
          </a:p>
        </p:txBody>
      </p:sp>
      <p:cxnSp>
        <p:nvCxnSpPr>
          <p:cNvPr id="198" name="Gewinkelte Verbindung 197">
            <a:extLst>
              <a:ext uri="{FF2B5EF4-FFF2-40B4-BE49-F238E27FC236}">
                <a16:creationId xmlns:a16="http://schemas.microsoft.com/office/drawing/2014/main" id="{EF5351A1-C0CE-A946-95EF-BDA662089BEB}"/>
              </a:ext>
            </a:extLst>
          </p:cNvPr>
          <p:cNvCxnSpPr>
            <a:cxnSpLocks/>
            <a:stCxn id="56" idx="1"/>
            <a:endCxn id="173" idx="3"/>
          </p:cNvCxnSpPr>
          <p:nvPr/>
        </p:nvCxnSpPr>
        <p:spPr>
          <a:xfrm rot="10800000">
            <a:off x="1822766" y="4125746"/>
            <a:ext cx="445062" cy="193424"/>
          </a:xfrm>
          <a:prstGeom prst="bentConnector3">
            <a:avLst>
              <a:gd name="adj1" fmla="val 50000"/>
            </a:avLst>
          </a:prstGeom>
          <a:noFill/>
          <a:ln w="19050" cap="flat">
            <a:solidFill>
              <a:sysClr val="window" lastClr="FFFFFF">
                <a:lumMod val="50000"/>
              </a:sysClr>
            </a:solidFill>
            <a:bevel/>
            <a:headEnd type="none" w="lg" len="lg"/>
            <a:tailEnd type="triangle" w="sm" len="sm"/>
          </a:ln>
          <a:effectLst/>
        </p:spPr>
      </p:cxnSp>
      <p:cxnSp>
        <p:nvCxnSpPr>
          <p:cNvPr id="203" name="Gewinkelte Verbindung 202">
            <a:extLst>
              <a:ext uri="{FF2B5EF4-FFF2-40B4-BE49-F238E27FC236}">
                <a16:creationId xmlns:a16="http://schemas.microsoft.com/office/drawing/2014/main" id="{948FBD8C-4CED-3D40-8FCA-5BE0B193FA2C}"/>
              </a:ext>
            </a:extLst>
          </p:cNvPr>
          <p:cNvCxnSpPr>
            <a:cxnSpLocks/>
            <a:stCxn id="56" idx="1"/>
            <a:endCxn id="174" idx="3"/>
          </p:cNvCxnSpPr>
          <p:nvPr/>
        </p:nvCxnSpPr>
        <p:spPr>
          <a:xfrm rot="10800000" flipV="1">
            <a:off x="1822766" y="4319169"/>
            <a:ext cx="445062" cy="204775"/>
          </a:xfrm>
          <a:prstGeom prst="bentConnector3">
            <a:avLst>
              <a:gd name="adj1" fmla="val 50000"/>
            </a:avLst>
          </a:prstGeom>
          <a:noFill/>
          <a:ln w="19050" cap="flat">
            <a:solidFill>
              <a:sysClr val="window" lastClr="FFFFFF">
                <a:lumMod val="50000"/>
              </a:sysClr>
            </a:solidFill>
            <a:bevel/>
            <a:headEnd type="none" w="lg" len="lg"/>
            <a:tailEnd type="triangle" w="sm" len="sm"/>
          </a:ln>
          <a:effectLst/>
        </p:spPr>
      </p:cxnSp>
      <p:sp>
        <p:nvSpPr>
          <p:cNvPr id="216" name="Text Box 18">
            <a:extLst>
              <a:ext uri="{FF2B5EF4-FFF2-40B4-BE49-F238E27FC236}">
                <a16:creationId xmlns:a16="http://schemas.microsoft.com/office/drawing/2014/main" id="{C9299C4C-0327-4645-BEC4-424615D48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82" y="2903754"/>
            <a:ext cx="1190083" cy="332526"/>
          </a:xfrm>
          <a:prstGeom prst="rect">
            <a:avLst/>
          </a:prstGeom>
          <a:solidFill>
            <a:srgbClr val="2969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2000" rIns="0" bIns="36000" rtlCol="0" anchor="ctr"/>
          <a:lstStyle>
            <a:defPPr>
              <a:defRPr lang="en-US"/>
            </a:defPPr>
            <a:lvl1pPr algn="ctr">
              <a:tabLst>
                <a:tab pos="571500" algn="l"/>
              </a:tabLst>
              <a:defRPr sz="900">
                <a:solidFill>
                  <a:srgbClr val="FFFFFF"/>
                </a:solidFill>
                <a:latin typeface="Saira" pitchFamily="2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/>
              <a:t>Kampagnenaus-wertung und Analyse</a:t>
            </a:r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757F4A48-5168-E844-91D6-7AB38ACCA3CE}"/>
              </a:ext>
            </a:extLst>
          </p:cNvPr>
          <p:cNvSpPr>
            <a:spLocks noChangeAspect="1"/>
          </p:cNvSpPr>
          <p:nvPr/>
        </p:nvSpPr>
        <p:spPr>
          <a:xfrm>
            <a:off x="3111689" y="3892251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2969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200" dirty="0">
                <a:solidFill>
                  <a:srgbClr val="296998"/>
                </a:solidFill>
                <a:latin typeface="Saira" pitchFamily="2" charset="77"/>
              </a:rPr>
              <a:t>9</a:t>
            </a:r>
          </a:p>
        </p:txBody>
      </p:sp>
      <p:sp>
        <p:nvSpPr>
          <p:cNvPr id="220" name="Abgerundetes Rechteck 219">
            <a:extLst>
              <a:ext uri="{FF2B5EF4-FFF2-40B4-BE49-F238E27FC236}">
                <a16:creationId xmlns:a16="http://schemas.microsoft.com/office/drawing/2014/main" id="{C339C105-0F15-F94F-9FD5-F455E315F324}"/>
              </a:ext>
            </a:extLst>
          </p:cNvPr>
          <p:cNvSpPr/>
          <p:nvPr/>
        </p:nvSpPr>
        <p:spPr>
          <a:xfrm>
            <a:off x="2588598" y="3413476"/>
            <a:ext cx="1033200" cy="221685"/>
          </a:xfrm>
          <a:prstGeom prst="roundRect">
            <a:avLst>
              <a:gd name="adj" fmla="val 0"/>
            </a:avLst>
          </a:prstGeom>
          <a:solidFill>
            <a:srgbClr val="2969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tabLst>
                <a:tab pos="571500" algn="l"/>
              </a:tabLst>
            </a:pPr>
            <a:r>
              <a:rPr lang="de-DE" sz="900" dirty="0">
                <a:solidFill>
                  <a:srgbClr val="FFFFFF"/>
                </a:solidFill>
                <a:latin typeface="Saira" pitchFamily="2" charset="77"/>
              </a:rPr>
              <a:t>Selektion</a:t>
            </a:r>
          </a:p>
        </p:txBody>
      </p:sp>
      <p:cxnSp>
        <p:nvCxnSpPr>
          <p:cNvPr id="227" name="Gewinkelte Verbindung 226">
            <a:extLst>
              <a:ext uri="{FF2B5EF4-FFF2-40B4-BE49-F238E27FC236}">
                <a16:creationId xmlns:a16="http://schemas.microsoft.com/office/drawing/2014/main" id="{435E2183-1F76-E145-8ACE-478B306E9C09}"/>
              </a:ext>
            </a:extLst>
          </p:cNvPr>
          <p:cNvCxnSpPr>
            <a:cxnSpLocks/>
            <a:stCxn id="184" idx="2"/>
            <a:endCxn id="76" idx="0"/>
          </p:cNvCxnSpPr>
          <p:nvPr/>
        </p:nvCxnSpPr>
        <p:spPr>
          <a:xfrm rot="16200000" flipH="1">
            <a:off x="2002175" y="1736457"/>
            <a:ext cx="510097" cy="1695950"/>
          </a:xfrm>
          <a:prstGeom prst="bentConnector3">
            <a:avLst>
              <a:gd name="adj1" fmla="val 76117"/>
            </a:avLst>
          </a:prstGeom>
          <a:noFill/>
          <a:ln w="19050" cap="flat">
            <a:solidFill>
              <a:sysClr val="window" lastClr="FFFFFF">
                <a:lumMod val="50000"/>
              </a:sysClr>
            </a:solidFill>
            <a:prstDash val="sysDash"/>
            <a:bevel/>
            <a:headEnd type="none" w="lg" len="lg"/>
            <a:tailEnd type="triangle" w="sm" len="sm"/>
          </a:ln>
          <a:effectLst/>
        </p:spPr>
      </p:cxnSp>
      <p:cxnSp>
        <p:nvCxnSpPr>
          <p:cNvPr id="230" name="Gerade Verbindung mit Pfeil 92">
            <a:extLst>
              <a:ext uri="{FF2B5EF4-FFF2-40B4-BE49-F238E27FC236}">
                <a16:creationId xmlns:a16="http://schemas.microsoft.com/office/drawing/2014/main" id="{C990647C-B42D-0A4C-8C97-CE54735A601B}"/>
              </a:ext>
            </a:extLst>
          </p:cNvPr>
          <p:cNvCxnSpPr>
            <a:cxnSpLocks noChangeShapeType="1"/>
            <a:stCxn id="220" idx="1"/>
            <a:endCxn id="172" idx="3"/>
          </p:cNvCxnSpPr>
          <p:nvPr/>
        </p:nvCxnSpPr>
        <p:spPr bwMode="auto">
          <a:xfrm flipH="1">
            <a:off x="1822766" y="3524319"/>
            <a:ext cx="765832" cy="209"/>
          </a:xfrm>
          <a:prstGeom prst="straightConnector1">
            <a:avLst/>
          </a:prstGeom>
          <a:noFill/>
          <a:ln w="19050" cap="flat">
            <a:solidFill>
              <a:sysClr val="window" lastClr="FFFFFF">
                <a:lumMod val="50000"/>
              </a:sysClr>
            </a:solidFill>
            <a:bevel/>
            <a:headEnd type="none" w="lg" len="lg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" name="Gerade Verbindung mit Pfeil 92">
            <a:extLst>
              <a:ext uri="{FF2B5EF4-FFF2-40B4-BE49-F238E27FC236}">
                <a16:creationId xmlns:a16="http://schemas.microsoft.com/office/drawing/2014/main" id="{A5FFB083-2888-F84A-92BF-127F08CABEF8}"/>
              </a:ext>
            </a:extLst>
          </p:cNvPr>
          <p:cNvCxnSpPr>
            <a:cxnSpLocks noChangeShapeType="1"/>
            <a:stCxn id="172" idx="0"/>
            <a:endCxn id="216" idx="2"/>
          </p:cNvCxnSpPr>
          <p:nvPr/>
        </p:nvCxnSpPr>
        <p:spPr bwMode="auto">
          <a:xfrm flipH="1" flipV="1">
            <a:off x="1227724" y="3236280"/>
            <a:ext cx="1" cy="121985"/>
          </a:xfrm>
          <a:prstGeom prst="straightConnector1">
            <a:avLst/>
          </a:prstGeom>
          <a:noFill/>
          <a:ln w="19050" cap="flat">
            <a:solidFill>
              <a:sysClr val="window" lastClr="FFFFFF">
                <a:lumMod val="50000"/>
              </a:sysClr>
            </a:solidFill>
            <a:bevel/>
            <a:headEnd type="none" w="lg" len="lg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Gewinkelte Verbindung 236">
            <a:extLst>
              <a:ext uri="{FF2B5EF4-FFF2-40B4-BE49-F238E27FC236}">
                <a16:creationId xmlns:a16="http://schemas.microsoft.com/office/drawing/2014/main" id="{963DCC89-8A17-0544-B273-0FBA9E05EA33}"/>
              </a:ext>
            </a:extLst>
          </p:cNvPr>
          <p:cNvCxnSpPr>
            <a:cxnSpLocks/>
            <a:stCxn id="173" idx="1"/>
            <a:endCxn id="172" idx="1"/>
          </p:cNvCxnSpPr>
          <p:nvPr/>
        </p:nvCxnSpPr>
        <p:spPr>
          <a:xfrm rot="10800000">
            <a:off x="632683" y="3524528"/>
            <a:ext cx="12700" cy="601218"/>
          </a:xfrm>
          <a:prstGeom prst="bentConnector3">
            <a:avLst>
              <a:gd name="adj1" fmla="val 1800000"/>
            </a:avLst>
          </a:prstGeom>
          <a:noFill/>
          <a:ln w="19050" cap="flat">
            <a:solidFill>
              <a:sysClr val="window" lastClr="FFFFFF">
                <a:lumMod val="50000"/>
              </a:sysClr>
            </a:solidFill>
            <a:bevel/>
            <a:headEnd type="none" w="lg" len="lg"/>
            <a:tailEnd type="triangle" w="sm" len="sm"/>
          </a:ln>
          <a:effectLst/>
        </p:spPr>
      </p:cxnSp>
      <p:sp>
        <p:nvSpPr>
          <p:cNvPr id="248" name="Oval 247">
            <a:extLst>
              <a:ext uri="{FF2B5EF4-FFF2-40B4-BE49-F238E27FC236}">
                <a16:creationId xmlns:a16="http://schemas.microsoft.com/office/drawing/2014/main" id="{31F652C2-2F73-3E45-BF43-F6B5CECC62C4}"/>
              </a:ext>
            </a:extLst>
          </p:cNvPr>
          <p:cNvSpPr>
            <a:spLocks noChangeAspect="1"/>
          </p:cNvSpPr>
          <p:nvPr/>
        </p:nvSpPr>
        <p:spPr>
          <a:xfrm>
            <a:off x="1705927" y="4253763"/>
            <a:ext cx="216000" cy="216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2969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800" dirty="0">
                <a:solidFill>
                  <a:srgbClr val="296998"/>
                </a:solidFill>
                <a:latin typeface="Saira" pitchFamily="2" charset="77"/>
              </a:rPr>
              <a:t>9a</a:t>
            </a: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B0D06952-EC16-D24A-88B0-36C53C324797}"/>
              </a:ext>
            </a:extLst>
          </p:cNvPr>
          <p:cNvSpPr>
            <a:spLocks noChangeAspect="1"/>
          </p:cNvSpPr>
          <p:nvPr/>
        </p:nvSpPr>
        <p:spPr>
          <a:xfrm>
            <a:off x="1705927" y="3852547"/>
            <a:ext cx="216000" cy="216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2969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800" dirty="0">
                <a:solidFill>
                  <a:srgbClr val="296998"/>
                </a:solidFill>
                <a:latin typeface="Saira" pitchFamily="2" charset="77"/>
              </a:rPr>
              <a:t>9b</a:t>
            </a: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46FBA4AE-06FA-584E-A4B8-F68B05C4D2F0}"/>
              </a:ext>
            </a:extLst>
          </p:cNvPr>
          <p:cNvSpPr>
            <a:spLocks noChangeAspect="1"/>
          </p:cNvSpPr>
          <p:nvPr/>
        </p:nvSpPr>
        <p:spPr>
          <a:xfrm>
            <a:off x="1705927" y="2797542"/>
            <a:ext cx="216000" cy="216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2969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800" dirty="0">
                <a:solidFill>
                  <a:srgbClr val="296998"/>
                </a:solidFill>
                <a:latin typeface="Saira" pitchFamily="2" charset="77"/>
              </a:rPr>
              <a:t>11</a:t>
            </a:r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2CAC6A76-38A0-114F-AC69-98BF48926133}"/>
              </a:ext>
            </a:extLst>
          </p:cNvPr>
          <p:cNvSpPr>
            <a:spLocks noChangeAspect="1"/>
          </p:cNvSpPr>
          <p:nvPr/>
        </p:nvSpPr>
        <p:spPr>
          <a:xfrm>
            <a:off x="1705927" y="3251310"/>
            <a:ext cx="216000" cy="216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EBB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800" dirty="0">
                <a:solidFill>
                  <a:srgbClr val="6EBB46"/>
                </a:solidFill>
                <a:latin typeface="Saira" pitchFamily="2" charset="77"/>
              </a:rPr>
              <a:t>10</a:t>
            </a:r>
          </a:p>
        </p:txBody>
      </p:sp>
      <p:cxnSp>
        <p:nvCxnSpPr>
          <p:cNvPr id="62" name="Gewinkelte Verbindung 61">
            <a:extLst>
              <a:ext uri="{FF2B5EF4-FFF2-40B4-BE49-F238E27FC236}">
                <a16:creationId xmlns:a16="http://schemas.microsoft.com/office/drawing/2014/main" id="{C01EFC83-8B2E-A34B-94FA-0F9445053F5E}"/>
              </a:ext>
            </a:extLst>
          </p:cNvPr>
          <p:cNvCxnSpPr>
            <a:cxnSpLocks/>
            <a:endCxn id="58" idx="2"/>
          </p:cNvCxnSpPr>
          <p:nvPr/>
        </p:nvCxnSpPr>
        <p:spPr>
          <a:xfrm>
            <a:off x="632682" y="4203383"/>
            <a:ext cx="5160112" cy="331787"/>
          </a:xfrm>
          <a:prstGeom prst="bentConnector4">
            <a:avLst>
              <a:gd name="adj1" fmla="val -4155"/>
              <a:gd name="adj2" fmla="val 197500"/>
            </a:avLst>
          </a:prstGeom>
          <a:noFill/>
          <a:ln w="19050" cap="flat">
            <a:solidFill>
              <a:sysClr val="window" lastClr="FFFFFF">
                <a:lumMod val="50000"/>
              </a:sysClr>
            </a:solidFill>
            <a:bevel/>
            <a:headEnd type="none" w="lg" len="lg"/>
            <a:tailEnd type="triangle" w="sm" len="sm"/>
          </a:ln>
          <a:effectLst/>
        </p:spPr>
      </p:cxnSp>
      <p:sp>
        <p:nvSpPr>
          <p:cNvPr id="74" name="Text Box 38">
            <a:extLst>
              <a:ext uri="{FF2B5EF4-FFF2-40B4-BE49-F238E27FC236}">
                <a16:creationId xmlns:a16="http://schemas.microsoft.com/office/drawing/2014/main" id="{AED0F5EB-E6CF-AA4A-8E3B-62083253EF2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43806" y="3750124"/>
            <a:ext cx="557443" cy="14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90000" bIns="9000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en-US" sz="7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aira" pitchFamily="2" charset="77"/>
                <a:ea typeface="MS PGothic" charset="0"/>
              </a:rPr>
              <a:t>Freigabe</a:t>
            </a:r>
          </a:p>
        </p:txBody>
      </p:sp>
      <p:sp>
        <p:nvSpPr>
          <p:cNvPr id="75" name="Abgerundetes Rechteck 74">
            <a:extLst>
              <a:ext uri="{FF2B5EF4-FFF2-40B4-BE49-F238E27FC236}">
                <a16:creationId xmlns:a16="http://schemas.microsoft.com/office/drawing/2014/main" id="{BC97D9D0-95AE-4D47-B6F0-04B838C22D30}"/>
              </a:ext>
            </a:extLst>
          </p:cNvPr>
          <p:cNvSpPr/>
          <p:nvPr/>
        </p:nvSpPr>
        <p:spPr>
          <a:xfrm>
            <a:off x="4096070" y="3138450"/>
            <a:ext cx="1033200" cy="219600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54000" rtlCol="0" anchor="ctr"/>
          <a:lstStyle/>
          <a:p>
            <a:pPr algn="ctr">
              <a:tabLst>
                <a:tab pos="571500" algn="l"/>
              </a:tabLst>
            </a:pPr>
            <a:r>
              <a:rPr lang="de-DE" sz="900" dirty="0">
                <a:solidFill>
                  <a:srgbClr val="FFFFFF"/>
                </a:solidFill>
                <a:latin typeface="Saira" pitchFamily="2" charset="77"/>
              </a:rPr>
              <a:t>Analyse &amp; BI</a:t>
            </a:r>
          </a:p>
        </p:txBody>
      </p:sp>
      <p:sp>
        <p:nvSpPr>
          <p:cNvPr id="76" name="Abgerundetes Rechteck 75">
            <a:extLst>
              <a:ext uri="{FF2B5EF4-FFF2-40B4-BE49-F238E27FC236}">
                <a16:creationId xmlns:a16="http://schemas.microsoft.com/office/drawing/2014/main" id="{F6744804-C51D-1F43-8B4F-97294CB6EE71}"/>
              </a:ext>
            </a:extLst>
          </p:cNvPr>
          <p:cNvSpPr/>
          <p:nvPr/>
        </p:nvSpPr>
        <p:spPr>
          <a:xfrm>
            <a:off x="2588598" y="2839481"/>
            <a:ext cx="1033200" cy="221685"/>
          </a:xfrm>
          <a:prstGeom prst="roundRect">
            <a:avLst>
              <a:gd name="adj" fmla="val 0"/>
            </a:avLst>
          </a:prstGeom>
          <a:solidFill>
            <a:srgbClr val="2969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tabLst>
                <a:tab pos="571500" algn="l"/>
              </a:tabLst>
            </a:pPr>
            <a:r>
              <a:rPr lang="de-DE" sz="900" dirty="0">
                <a:solidFill>
                  <a:srgbClr val="FFFFFF"/>
                </a:solidFill>
                <a:latin typeface="Saira" pitchFamily="2" charset="77"/>
              </a:rPr>
              <a:t>Potentialanalyse</a:t>
            </a:r>
          </a:p>
        </p:txBody>
      </p:sp>
      <p:sp>
        <p:nvSpPr>
          <p:cNvPr id="77" name="Abgerundetes Rechteck 76">
            <a:extLst>
              <a:ext uri="{FF2B5EF4-FFF2-40B4-BE49-F238E27FC236}">
                <a16:creationId xmlns:a16="http://schemas.microsoft.com/office/drawing/2014/main" id="{9626E51D-BC83-0E45-946B-254A7C3C3AB2}"/>
              </a:ext>
            </a:extLst>
          </p:cNvPr>
          <p:cNvSpPr/>
          <p:nvPr/>
        </p:nvSpPr>
        <p:spPr>
          <a:xfrm>
            <a:off x="2592379" y="3126478"/>
            <a:ext cx="1033200" cy="221685"/>
          </a:xfrm>
          <a:prstGeom prst="roundRect">
            <a:avLst>
              <a:gd name="adj" fmla="val 0"/>
            </a:avLst>
          </a:prstGeom>
          <a:solidFill>
            <a:srgbClr val="2969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tabLst>
                <a:tab pos="571500" algn="l"/>
              </a:tabLst>
            </a:pPr>
            <a:r>
              <a:rPr lang="de-DE" sz="900" dirty="0">
                <a:solidFill>
                  <a:srgbClr val="FFFFFF"/>
                </a:solidFill>
                <a:latin typeface="Saira" pitchFamily="2" charset="77"/>
              </a:rPr>
              <a:t>ZG-Auswahl</a:t>
            </a:r>
          </a:p>
        </p:txBody>
      </p:sp>
      <p:cxnSp>
        <p:nvCxnSpPr>
          <p:cNvPr id="96" name="Gewinkelte Verbindung 95">
            <a:extLst>
              <a:ext uri="{FF2B5EF4-FFF2-40B4-BE49-F238E27FC236}">
                <a16:creationId xmlns:a16="http://schemas.microsoft.com/office/drawing/2014/main" id="{B29A0160-79F5-584D-A921-445E7370356F}"/>
              </a:ext>
            </a:extLst>
          </p:cNvPr>
          <p:cNvCxnSpPr>
            <a:cxnSpLocks/>
            <a:stCxn id="56" idx="0"/>
            <a:endCxn id="220" idx="2"/>
          </p:cNvCxnSpPr>
          <p:nvPr/>
        </p:nvCxnSpPr>
        <p:spPr>
          <a:xfrm rot="5400000" flipH="1" flipV="1">
            <a:off x="2710809" y="3708781"/>
            <a:ext cx="468009" cy="320770"/>
          </a:xfrm>
          <a:prstGeom prst="bentConnector3">
            <a:avLst>
              <a:gd name="adj1" fmla="val 50000"/>
            </a:avLst>
          </a:prstGeom>
          <a:noFill/>
          <a:ln w="19050" cap="flat">
            <a:solidFill>
              <a:sysClr val="window" lastClr="FFFFFF">
                <a:lumMod val="50000"/>
              </a:sysClr>
            </a:solidFill>
            <a:bevel/>
            <a:headEnd type="none" w="lg" len="lg"/>
            <a:tailEnd type="triangle" w="sm" len="sm"/>
          </a:ln>
          <a:effectLst/>
        </p:spPr>
      </p:cxnSp>
      <p:cxnSp>
        <p:nvCxnSpPr>
          <p:cNvPr id="100" name="Gewinkelte Verbindung 99">
            <a:extLst>
              <a:ext uri="{FF2B5EF4-FFF2-40B4-BE49-F238E27FC236}">
                <a16:creationId xmlns:a16="http://schemas.microsoft.com/office/drawing/2014/main" id="{F34C29A6-8141-6840-9498-90A745A56F9A}"/>
              </a:ext>
            </a:extLst>
          </p:cNvPr>
          <p:cNvCxnSpPr>
            <a:cxnSpLocks/>
            <a:stCxn id="76" idx="3"/>
            <a:endCxn id="77" idx="3"/>
          </p:cNvCxnSpPr>
          <p:nvPr/>
        </p:nvCxnSpPr>
        <p:spPr>
          <a:xfrm>
            <a:off x="3621798" y="2950323"/>
            <a:ext cx="3781" cy="288000"/>
          </a:xfrm>
          <a:prstGeom prst="bentConnector3">
            <a:avLst>
              <a:gd name="adj1" fmla="val 6146020"/>
            </a:avLst>
          </a:prstGeom>
          <a:noFill/>
          <a:ln w="19050" cap="flat">
            <a:solidFill>
              <a:sysClr val="window" lastClr="FFFFFF">
                <a:lumMod val="50000"/>
              </a:sysClr>
            </a:solidFill>
            <a:bevel/>
            <a:headEnd type="none" w="lg" len="lg"/>
            <a:tailEnd type="triangle" w="sm" len="sm"/>
          </a:ln>
          <a:effectLst/>
        </p:spPr>
      </p:cxnSp>
      <p:cxnSp>
        <p:nvCxnSpPr>
          <p:cNvPr id="103" name="Gewinkelte Verbindung 102">
            <a:extLst>
              <a:ext uri="{FF2B5EF4-FFF2-40B4-BE49-F238E27FC236}">
                <a16:creationId xmlns:a16="http://schemas.microsoft.com/office/drawing/2014/main" id="{3BD08BE6-67FE-2C45-86CD-219D221D1B13}"/>
              </a:ext>
            </a:extLst>
          </p:cNvPr>
          <p:cNvCxnSpPr>
            <a:cxnSpLocks/>
            <a:stCxn id="77" idx="3"/>
            <a:endCxn id="220" idx="3"/>
          </p:cNvCxnSpPr>
          <p:nvPr/>
        </p:nvCxnSpPr>
        <p:spPr>
          <a:xfrm flipH="1">
            <a:off x="3621798" y="3237321"/>
            <a:ext cx="3781" cy="286998"/>
          </a:xfrm>
          <a:prstGeom prst="bentConnector3">
            <a:avLst>
              <a:gd name="adj1" fmla="val -6046020"/>
            </a:avLst>
          </a:prstGeom>
          <a:noFill/>
          <a:ln w="19050" cap="flat">
            <a:solidFill>
              <a:sysClr val="window" lastClr="FFFFFF">
                <a:lumMod val="50000"/>
              </a:sysClr>
            </a:solidFill>
            <a:bevel/>
            <a:headEnd type="none" w="lg" len="lg"/>
            <a:tailEnd type="triangle" w="sm" len="sm"/>
          </a:ln>
          <a:effectLst/>
        </p:spPr>
      </p:cxnSp>
      <p:cxnSp>
        <p:nvCxnSpPr>
          <p:cNvPr id="108" name="Gewinkelte Verbindung 107">
            <a:extLst>
              <a:ext uri="{FF2B5EF4-FFF2-40B4-BE49-F238E27FC236}">
                <a16:creationId xmlns:a16="http://schemas.microsoft.com/office/drawing/2014/main" id="{B3141A4D-8DC5-3640-AC23-BCB90D7C0034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37762" y="4508704"/>
            <a:ext cx="5160111" cy="11225"/>
          </a:xfrm>
          <a:prstGeom prst="bentConnector4">
            <a:avLst>
              <a:gd name="adj1" fmla="val -4229"/>
              <a:gd name="adj2" fmla="val 3054860"/>
            </a:avLst>
          </a:prstGeom>
          <a:noFill/>
          <a:ln w="19050" cap="flat">
            <a:solidFill>
              <a:sysClr val="window" lastClr="FFFFFF">
                <a:lumMod val="50000"/>
              </a:sysClr>
            </a:solidFill>
            <a:bevel/>
            <a:headEnd type="none" w="lg" len="lg"/>
            <a:tailEnd type="triangle" w="sm" len="sm"/>
          </a:ln>
          <a:effectLst/>
        </p:spPr>
      </p:cxnSp>
      <p:sp>
        <p:nvSpPr>
          <p:cNvPr id="73" name="Text Box 38">
            <a:extLst>
              <a:ext uri="{FF2B5EF4-FFF2-40B4-BE49-F238E27FC236}">
                <a16:creationId xmlns:a16="http://schemas.microsoft.com/office/drawing/2014/main" id="{04976EE9-F072-5243-9BC5-E37E1DDAF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754" y="4778473"/>
            <a:ext cx="1054973" cy="14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90000" bIns="90000" anchor="ctr"/>
          <a:lstStyle>
            <a:defPPr>
              <a:defRPr lang="en-US"/>
            </a:defPPr>
            <a:lvl1pPr algn="ctr">
              <a:lnSpc>
                <a:spcPct val="110000"/>
              </a:lnSpc>
              <a:defRPr sz="700" kern="0">
                <a:solidFill>
                  <a:schemeClr val="tx1">
                    <a:lumMod val="65000"/>
                    <a:lumOff val="35000"/>
                  </a:schemeClr>
                </a:solidFill>
                <a:latin typeface="Saira" pitchFamily="2" charset="77"/>
                <a:ea typeface="MS PGothic" charset="0"/>
                <a:cs typeface="Arial" charset="0"/>
              </a:defRPr>
            </a:lvl1pPr>
            <a:lvl2pPr marL="742950" indent="-285750" eaLnBrk="0" hangingPunct="0">
              <a:defRPr sz="2400">
                <a:latin typeface="Time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latin typeface="Time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latin typeface="Time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latin typeface="Time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  <a:ea typeface="Arial" charset="0"/>
                <a:cs typeface="Arial" charset="0"/>
              </a:defRPr>
            </a:lvl9pPr>
          </a:lstStyle>
          <a:p>
            <a:r>
              <a:rPr lang="de-DE" dirty="0"/>
              <a:t>evtl. Anpassungen</a:t>
            </a:r>
          </a:p>
        </p:txBody>
      </p:sp>
      <p:sp>
        <p:nvSpPr>
          <p:cNvPr id="78" name="Geschweifte Klammer rechts 77">
            <a:extLst>
              <a:ext uri="{FF2B5EF4-FFF2-40B4-BE49-F238E27FC236}">
                <a16:creationId xmlns:a16="http://schemas.microsoft.com/office/drawing/2014/main" id="{3116CEE1-8B1C-A74C-8061-5F806EC15DEB}"/>
              </a:ext>
            </a:extLst>
          </p:cNvPr>
          <p:cNvSpPr/>
          <p:nvPr/>
        </p:nvSpPr>
        <p:spPr>
          <a:xfrm>
            <a:off x="3877859" y="2950323"/>
            <a:ext cx="218211" cy="586103"/>
          </a:xfrm>
          <a:prstGeom prst="rightBrace">
            <a:avLst/>
          </a:prstGeom>
          <a:noFill/>
          <a:ln w="19050" cap="flat">
            <a:solidFill>
              <a:sysClr val="window" lastClr="FFFFFF">
                <a:lumMod val="50000"/>
              </a:sysClr>
            </a:solidFill>
            <a:bevel/>
            <a:headEnd type="none" w="lg" len="lg"/>
            <a:tailEnd type="none" w="sm" len="sm"/>
          </a:ln>
          <a:effectLst/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9" name="Abgerundetes Rechteck 78">
            <a:extLst>
              <a:ext uri="{FF2B5EF4-FFF2-40B4-BE49-F238E27FC236}">
                <a16:creationId xmlns:a16="http://schemas.microsoft.com/office/drawing/2014/main" id="{7B98B36B-D7F2-C145-9F58-5A140E587ED9}"/>
              </a:ext>
            </a:extLst>
          </p:cNvPr>
          <p:cNvSpPr/>
          <p:nvPr/>
        </p:nvSpPr>
        <p:spPr>
          <a:xfrm>
            <a:off x="632682" y="1086305"/>
            <a:ext cx="834599" cy="425327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85000"/>
              <a:alpha val="58000"/>
            </a:sysClr>
          </a:solidFill>
          <a:ln w="15875" cap="flat" cmpd="sng" algn="ctr">
            <a:noFill/>
            <a:prstDash val="solid"/>
          </a:ln>
          <a:effectLst/>
        </p:spPr>
        <p:txBody>
          <a:bodyPr spcFirstLastPara="0" vert="horz" wrap="square" lIns="36000" tIns="144000" rIns="36000" bIns="72000" numCol="1" spcCol="1270" rtlCol="0" anchor="t" anchorCtr="0">
            <a:noAutofit/>
          </a:bodyPr>
          <a:lstStyle/>
          <a:p>
            <a:pPr algn="ctr" defTabSz="444506">
              <a:lnSpc>
                <a:spcPct val="110000"/>
              </a:lnSpc>
              <a:spcBef>
                <a:spcPct val="0"/>
              </a:spcBef>
              <a:spcAft>
                <a:spcPts val="788"/>
              </a:spcAft>
            </a:pPr>
            <a:r>
              <a:rPr lang="de-DE" sz="9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Saira" pitchFamily="2" charset="77"/>
                <a:cs typeface="Arial" panose="020B0604020202020204" pitchFamily="34" charset="0"/>
              </a:rPr>
              <a:t>Briefing</a:t>
            </a:r>
          </a:p>
        </p:txBody>
      </p:sp>
      <p:cxnSp>
        <p:nvCxnSpPr>
          <p:cNvPr id="83" name="Gerade Verbindung mit Pfeil 92">
            <a:extLst>
              <a:ext uri="{FF2B5EF4-FFF2-40B4-BE49-F238E27FC236}">
                <a16:creationId xmlns:a16="http://schemas.microsoft.com/office/drawing/2014/main" id="{509B233F-6A0A-B946-8D2E-A70C190312BA}"/>
              </a:ext>
            </a:extLst>
          </p:cNvPr>
          <p:cNvCxnSpPr>
            <a:cxnSpLocks noChangeShapeType="1"/>
            <a:stCxn id="79" idx="3"/>
            <a:endCxn id="180" idx="1"/>
          </p:cNvCxnSpPr>
          <p:nvPr/>
        </p:nvCxnSpPr>
        <p:spPr bwMode="auto">
          <a:xfrm>
            <a:off x="1467281" y="1298969"/>
            <a:ext cx="330900" cy="677"/>
          </a:xfrm>
          <a:prstGeom prst="straightConnector1">
            <a:avLst/>
          </a:prstGeom>
          <a:noFill/>
          <a:ln w="19050" cap="flat">
            <a:solidFill>
              <a:sysClr val="window" lastClr="FFFFFF">
                <a:lumMod val="50000"/>
              </a:sysClr>
            </a:solidFill>
            <a:bevel/>
            <a:headEnd type="none" w="lg" len="lg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5256D1AC-24B7-5246-B4C4-A39939D329CE}"/>
              </a:ext>
            </a:extLst>
          </p:cNvPr>
          <p:cNvSpPr>
            <a:spLocks noChangeAspect="1"/>
          </p:cNvSpPr>
          <p:nvPr/>
        </p:nvSpPr>
        <p:spPr>
          <a:xfrm>
            <a:off x="2570135" y="899049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2969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200" dirty="0">
                <a:solidFill>
                  <a:srgbClr val="296998"/>
                </a:solidFill>
                <a:latin typeface="Saira" pitchFamily="2" charset="77"/>
              </a:rPr>
              <a:t>1</a:t>
            </a:r>
          </a:p>
        </p:txBody>
      </p:sp>
      <p:cxnSp>
        <p:nvCxnSpPr>
          <p:cNvPr id="94" name="Gewinkelte Verbindung 93">
            <a:extLst>
              <a:ext uri="{FF2B5EF4-FFF2-40B4-BE49-F238E27FC236}">
                <a16:creationId xmlns:a16="http://schemas.microsoft.com/office/drawing/2014/main" id="{5085B726-4E62-DC4E-8863-D1562A272D97}"/>
              </a:ext>
            </a:extLst>
          </p:cNvPr>
          <p:cNvCxnSpPr>
            <a:cxnSpLocks/>
            <a:stCxn id="180" idx="2"/>
            <a:endCxn id="184" idx="0"/>
          </p:cNvCxnSpPr>
          <p:nvPr/>
        </p:nvCxnSpPr>
        <p:spPr>
          <a:xfrm rot="5400000">
            <a:off x="1652368" y="1272526"/>
            <a:ext cx="381738" cy="867978"/>
          </a:xfrm>
          <a:prstGeom prst="bentConnector3">
            <a:avLst>
              <a:gd name="adj1" fmla="val 32550"/>
            </a:avLst>
          </a:prstGeom>
          <a:noFill/>
          <a:ln w="19050" cap="flat">
            <a:solidFill>
              <a:sysClr val="window" lastClr="FFFFFF">
                <a:lumMod val="50000"/>
              </a:sysClr>
            </a:solidFill>
            <a:prstDash val="sysDash"/>
            <a:bevel/>
            <a:headEnd type="none" w="lg" len="lg"/>
            <a:tailEnd type="triangl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4332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2">
            <a:extLst>
              <a:ext uri="{FF2B5EF4-FFF2-40B4-BE49-F238E27FC236}">
                <a16:creationId xmlns:a16="http://schemas.microsoft.com/office/drawing/2014/main" id="{01FDA24F-B92B-AA40-86A7-B25BD520F4FE}"/>
              </a:ext>
            </a:extLst>
          </p:cNvPr>
          <p:cNvSpPr txBox="1">
            <a:spLocks/>
          </p:cNvSpPr>
          <p:nvPr/>
        </p:nvSpPr>
        <p:spPr>
          <a:xfrm>
            <a:off x="635008" y="375223"/>
            <a:ext cx="8209835" cy="42646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defTabSz="457200">
              <a:lnSpc>
                <a:spcPct val="80000"/>
              </a:lnSpc>
              <a:spcBef>
                <a:spcPct val="0"/>
              </a:spcBef>
              <a:buNone/>
              <a:defRPr lang="de-DE" sz="2000" b="1" cap="all" spc="0" noProof="0">
                <a:solidFill>
                  <a:srgbClr val="2F658F"/>
                </a:solidFill>
                <a:latin typeface="Geneva"/>
                <a:ea typeface="+mj-ea"/>
                <a:cs typeface="Geneva"/>
              </a:defRPr>
            </a:lvl1pPr>
          </a:lstStyle>
          <a:p>
            <a:pPr lvl="0">
              <a:defRPr/>
            </a:pPr>
            <a:r>
              <a:rPr lang="de-DE" sz="2200" b="0" cap="none" dirty="0">
                <a:latin typeface="Saira" pitchFamily="2" charset="77"/>
              </a:rPr>
              <a:t>Organisatorische Informationen</a:t>
            </a:r>
          </a:p>
        </p:txBody>
      </p: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47E124CA-1C55-DD47-9014-3C58F3C42416}"/>
              </a:ext>
            </a:extLst>
          </p:cNvPr>
          <p:cNvSpPr txBox="1">
            <a:spLocks/>
          </p:cNvSpPr>
          <p:nvPr/>
        </p:nvSpPr>
        <p:spPr>
          <a:xfrm>
            <a:off x="635008" y="982662"/>
            <a:ext cx="8303252" cy="372807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"/>
              <a:defRPr lang="en-US" sz="1400" b="0" kern="12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lang="en-US" sz="900" b="0" kern="1200" spc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lang="en-US" sz="900" b="0" kern="1200" spc="-1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lang="en-US" sz="900" b="0" kern="1200" spc="-1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lang="en-US" sz="900" b="0" kern="1200" spc="-1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00"/>
              </a:spcAft>
              <a:buClr>
                <a:sysClr val="window" lastClr="FFFFFF">
                  <a:lumMod val="50000"/>
                </a:sysClr>
              </a:buClr>
              <a:buSzTx/>
              <a:buFont typeface="Wingdings" panose="05000000000000000000" pitchFamily="2" charset="2"/>
              <a:buChar char="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Saira" pitchFamily="2" charset="77"/>
              </a:rPr>
              <a:t>Alle Kampagnen werden im </a:t>
            </a:r>
            <a:r>
              <a:rPr kumimoji="0" lang="de-DE" sz="1200" b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aira" pitchFamily="2" charset="77"/>
              </a:rPr>
              <a:t>Kampagnenkalender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Saira" pitchFamily="2" charset="77"/>
              </a:rPr>
              <a:t> gepflegt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Saira" pitchFamily="2" charset="77"/>
              </a:rPr>
            </a:b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1CABE2"/>
                </a:solidFill>
                <a:effectLst/>
                <a:uLnTx/>
                <a:uFillTx/>
                <a:latin typeface="Saira" pitchFamily="2" charset="77"/>
              </a:rPr>
              <a:t>iCloud Drive/Numbers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CABE2"/>
                </a:solidFill>
                <a:effectLst/>
                <a:uLnTx/>
                <a:uFillTx/>
                <a:latin typeface="Saira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/Kampagnenkalender ab 2020.numbers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CABE2"/>
              </a:solidFill>
              <a:effectLst/>
              <a:uLnTx/>
              <a:uFillTx/>
              <a:latin typeface="Saira" pitchFamily="2" charset="77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Clr>
                <a:sysClr val="window" lastClr="FFFFFF">
                  <a:lumMod val="50000"/>
                </a:sysClr>
              </a:buClr>
              <a:buSzTx/>
              <a:buFont typeface="Wingdings" panose="05000000000000000000" pitchFamily="2" charset="2"/>
              <a:buChar char="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Saira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Clr>
                <a:sysClr val="window" lastClr="FFFFFF">
                  <a:lumMod val="50000"/>
                </a:sysClr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Saira" pitchFamily="2" charset="77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Clr>
                <a:sysClr val="window" lastClr="FFFFFF">
                  <a:lumMod val="50000"/>
                </a:sysClr>
              </a:buClr>
              <a:buSzTx/>
              <a:buFont typeface="Wingdings" panose="05000000000000000000" pitchFamily="2" charset="2"/>
              <a:buChar char="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Saira" pitchFamily="2" charset="77"/>
              </a:rPr>
              <a:t>Darüber hinaus ist der kommerzielle Status jeder einzelnen Kampagne in die </a:t>
            </a:r>
            <a:r>
              <a:rPr lang="de-DE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Saira" pitchFamily="2" charset="77"/>
              </a:rPr>
              <a:t>Kampagnenübersicht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Saira" pitchFamily="2" charset="77"/>
              </a:rPr>
              <a:t> einzutragen </a:t>
            </a: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1CABE2"/>
                </a:solidFill>
                <a:effectLst/>
                <a:uLnTx/>
                <a:uFillTx/>
                <a:latin typeface="Saira" pitchFamily="2" charset="77"/>
              </a:rPr>
              <a:t>iCloud Drive/Numbers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CABE2"/>
                </a:solidFill>
                <a:effectLst/>
                <a:uLnTx/>
                <a:uFillTx/>
                <a:latin typeface="Saira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/Kampagnenkalender ab 2020.numbers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CABE2"/>
              </a:solidFill>
              <a:effectLst/>
              <a:uLnTx/>
              <a:uFillTx/>
              <a:latin typeface="Saira" pitchFamily="2" charset="77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Clr>
                <a:sysClr val="window" lastClr="FFFFFF">
                  <a:lumMod val="50000"/>
                </a:sysClr>
              </a:buClr>
              <a:buSzTx/>
              <a:buFont typeface="Wingdings" panose="05000000000000000000" pitchFamily="2" charset="2"/>
              <a:buChar char="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CABE2"/>
              </a:solidFill>
              <a:effectLst/>
              <a:uLnTx/>
              <a:uFillTx/>
              <a:latin typeface="Saira" pitchFamily="2" charset="77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Clr>
                <a:sysClr val="window" lastClr="FFFFFF">
                  <a:lumMod val="50000"/>
                </a:sysClr>
              </a:buClr>
              <a:buSzTx/>
              <a:buFont typeface="Wingdings" panose="05000000000000000000" pitchFamily="2" charset="2"/>
              <a:buChar char="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CABE2"/>
              </a:solidFill>
              <a:effectLst/>
              <a:uLnTx/>
              <a:uFillTx/>
              <a:latin typeface="Saira" pitchFamily="2" charset="77"/>
            </a:endParaRP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93CB0EEE-A1DA-394A-9D11-ECA21F6C4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66" y="1458572"/>
            <a:ext cx="6083690" cy="1353163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97719D84-7DAD-5646-A153-4076F7FCC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165" y="3440130"/>
            <a:ext cx="6107247" cy="148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2">
            <a:extLst>
              <a:ext uri="{FF2B5EF4-FFF2-40B4-BE49-F238E27FC236}">
                <a16:creationId xmlns:a16="http://schemas.microsoft.com/office/drawing/2014/main" id="{01FDA24F-B92B-AA40-86A7-B25BD520F4FE}"/>
              </a:ext>
            </a:extLst>
          </p:cNvPr>
          <p:cNvSpPr txBox="1">
            <a:spLocks/>
          </p:cNvSpPr>
          <p:nvPr/>
        </p:nvSpPr>
        <p:spPr>
          <a:xfrm>
            <a:off x="635008" y="375223"/>
            <a:ext cx="8209835" cy="42646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defTabSz="457200">
              <a:lnSpc>
                <a:spcPct val="80000"/>
              </a:lnSpc>
              <a:spcBef>
                <a:spcPct val="0"/>
              </a:spcBef>
              <a:buNone/>
              <a:defRPr lang="de-DE" sz="2000" b="1" cap="all" spc="0" noProof="0">
                <a:solidFill>
                  <a:srgbClr val="2F658F"/>
                </a:solidFill>
                <a:latin typeface="Geneva"/>
                <a:ea typeface="+mj-ea"/>
                <a:cs typeface="Geneva"/>
              </a:defRPr>
            </a:lvl1pPr>
          </a:lstStyle>
          <a:p>
            <a:pPr lvl="0">
              <a:defRPr/>
            </a:pPr>
            <a:r>
              <a:rPr lang="de-DE" sz="2200" b="0" cap="none" dirty="0">
                <a:latin typeface="Saira" pitchFamily="2" charset="77"/>
              </a:rPr>
              <a:t>Organisatorische Informationen</a:t>
            </a:r>
          </a:p>
        </p:txBody>
      </p: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47E124CA-1C55-DD47-9014-3C58F3C42416}"/>
              </a:ext>
            </a:extLst>
          </p:cNvPr>
          <p:cNvSpPr txBox="1">
            <a:spLocks/>
          </p:cNvSpPr>
          <p:nvPr/>
        </p:nvSpPr>
        <p:spPr>
          <a:xfrm>
            <a:off x="635008" y="982662"/>
            <a:ext cx="8303252" cy="372807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"/>
              <a:defRPr lang="en-US" sz="1400" b="0" kern="12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lang="en-US" sz="900" b="0" kern="1200" spc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lang="en-US" sz="900" b="0" kern="1200" spc="-1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lang="en-US" sz="900" b="0" kern="1200" spc="-1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lang="en-US" sz="900" b="0" kern="1200" spc="-1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200"/>
              </a:spcAft>
            </a:pPr>
            <a:r>
              <a:rPr lang="de-DE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Saira" pitchFamily="2" charset="77"/>
              </a:rPr>
              <a:t>Jede Kampagne/jedes Projekt wird in </a:t>
            </a:r>
            <a:r>
              <a:rPr lang="de-DE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Saira" pitchFamily="2" charset="77"/>
              </a:rPr>
              <a:t>Asana</a:t>
            </a:r>
            <a:r>
              <a:rPr lang="de-DE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Saira" pitchFamily="2" charset="77"/>
              </a:rPr>
              <a:t> (Projekt Management Tool) angelegt</a:t>
            </a:r>
            <a:br>
              <a:rPr lang="de-DE" sz="1200" dirty="0">
                <a:latin typeface="Saira" pitchFamily="2" charset="77"/>
              </a:rPr>
            </a:br>
            <a:r>
              <a:rPr lang="de-DE" sz="1200" u="sng" dirty="0">
                <a:solidFill>
                  <a:srgbClr val="1CABE2"/>
                </a:solidFill>
                <a:latin typeface="Saira" pitchFamily="2" charset="77"/>
              </a:rPr>
              <a:t>https://</a:t>
            </a:r>
            <a:r>
              <a:rPr lang="de-DE" sz="1200" u="sng" dirty="0" err="1">
                <a:solidFill>
                  <a:srgbClr val="1CABE2"/>
                </a:solidFill>
                <a:latin typeface="Saira" pitchFamily="2" charset="77"/>
              </a:rPr>
              <a:t>app.asana.com</a:t>
            </a:r>
            <a:r>
              <a:rPr lang="de-DE" sz="1200" u="sng" dirty="0">
                <a:solidFill>
                  <a:srgbClr val="1CABE2"/>
                </a:solidFill>
                <a:latin typeface="Saira" pitchFamily="2" charset="77"/>
              </a:rPr>
              <a:t>/-/</a:t>
            </a:r>
            <a:r>
              <a:rPr lang="de-DE" sz="1200" u="sng" dirty="0" err="1">
                <a:solidFill>
                  <a:srgbClr val="1CABE2"/>
                </a:solidFill>
                <a:latin typeface="Saira" pitchFamily="2" charset="77"/>
              </a:rPr>
              <a:t>login</a:t>
            </a:r>
            <a:endParaRPr lang="de-DE" sz="1200" dirty="0">
              <a:solidFill>
                <a:srgbClr val="1CABE2"/>
              </a:solidFill>
              <a:latin typeface="Saira" pitchFamily="2" charset="77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BA44E59-B55C-6D44-B2F7-82D7E79FC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46" y="1458572"/>
            <a:ext cx="6331700" cy="349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92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2">
            <a:extLst>
              <a:ext uri="{FF2B5EF4-FFF2-40B4-BE49-F238E27FC236}">
                <a16:creationId xmlns:a16="http://schemas.microsoft.com/office/drawing/2014/main" id="{01FDA24F-B92B-AA40-86A7-B25BD520F4FE}"/>
              </a:ext>
            </a:extLst>
          </p:cNvPr>
          <p:cNvSpPr txBox="1">
            <a:spLocks/>
          </p:cNvSpPr>
          <p:nvPr/>
        </p:nvSpPr>
        <p:spPr>
          <a:xfrm>
            <a:off x="635008" y="375223"/>
            <a:ext cx="8209835" cy="42646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defTabSz="457200">
              <a:lnSpc>
                <a:spcPct val="80000"/>
              </a:lnSpc>
              <a:spcBef>
                <a:spcPct val="0"/>
              </a:spcBef>
              <a:buNone/>
              <a:defRPr lang="de-DE" sz="2000" b="1" cap="all" spc="0" noProof="0">
                <a:solidFill>
                  <a:srgbClr val="2F658F"/>
                </a:solidFill>
                <a:latin typeface="Geneva"/>
                <a:ea typeface="+mj-ea"/>
                <a:cs typeface="Geneva"/>
              </a:defRPr>
            </a:lvl1pPr>
          </a:lstStyle>
          <a:p>
            <a:pPr lvl="0">
              <a:defRPr/>
            </a:pPr>
            <a:r>
              <a:rPr lang="de-DE" sz="2200" b="0" cap="none" dirty="0">
                <a:latin typeface="Saira" pitchFamily="2" charset="77"/>
              </a:rPr>
              <a:t>Organisatorische Informationen</a:t>
            </a:r>
          </a:p>
        </p:txBody>
      </p: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47E124CA-1C55-DD47-9014-3C58F3C42416}"/>
              </a:ext>
            </a:extLst>
          </p:cNvPr>
          <p:cNvSpPr txBox="1">
            <a:spLocks/>
          </p:cNvSpPr>
          <p:nvPr/>
        </p:nvSpPr>
        <p:spPr>
          <a:xfrm>
            <a:off x="635008" y="982662"/>
            <a:ext cx="7515869" cy="372807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"/>
              <a:defRPr lang="en-US" sz="1400" b="0" kern="12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lang="en-US" sz="900" b="0" kern="1200" spc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lang="en-US" sz="900" b="0" kern="1200" spc="-1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lang="en-US" sz="900" b="0" kern="1200" spc="-1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lang="en-US" sz="900" b="0" kern="1200" spc="-1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4000"/>
              </a:spcAft>
              <a:buClr>
                <a:prstClr val="white">
                  <a:lumMod val="50000"/>
                </a:prstClr>
              </a:buClr>
            </a:pPr>
            <a:r>
              <a:rPr lang="de-DE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Saira" pitchFamily="2" charset="77"/>
              </a:rPr>
              <a:t>Zusätzlich wird jede Kampagne/jedes Projekt in der </a:t>
            </a:r>
            <a:r>
              <a:rPr lang="de-DE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Saira" pitchFamily="2" charset="77"/>
              </a:rPr>
              <a:t>Toolbox</a:t>
            </a:r>
            <a:r>
              <a:rPr lang="de-DE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Saira" pitchFamily="2" charset="77"/>
              </a:rPr>
              <a:t> (Preview Link im Rahmen des Freigabeprozesses) eingerichtet </a:t>
            </a:r>
            <a:br>
              <a:rPr lang="de-DE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Saira" pitchFamily="2" charset="77"/>
              </a:rPr>
            </a:br>
            <a:r>
              <a:rPr lang="de-DE" sz="1200" u="sng" dirty="0">
                <a:solidFill>
                  <a:srgbClr val="1CABE2"/>
                </a:solidFill>
                <a:latin typeface="Saira" pitchFamily="2" charset="77"/>
              </a:rPr>
              <a:t>https://</a:t>
            </a:r>
            <a:r>
              <a:rPr lang="de-DE" sz="1200" u="sng" dirty="0" err="1">
                <a:solidFill>
                  <a:srgbClr val="1CABE2"/>
                </a:solidFill>
                <a:latin typeface="Saira" pitchFamily="2" charset="77"/>
              </a:rPr>
              <a:t>internal.drwolfconsulting.de</a:t>
            </a:r>
            <a:r>
              <a:rPr lang="de-DE" sz="1200" u="sng" dirty="0">
                <a:solidFill>
                  <a:srgbClr val="1CABE2"/>
                </a:solidFill>
                <a:latin typeface="Saira" pitchFamily="2" charset="77"/>
              </a:rPr>
              <a:t>/</a:t>
            </a:r>
            <a:r>
              <a:rPr lang="de-DE" sz="1200" u="sng" dirty="0" err="1">
                <a:solidFill>
                  <a:srgbClr val="1CABE2"/>
                </a:solidFill>
                <a:latin typeface="Saira" pitchFamily="2" charset="77"/>
              </a:rPr>
              <a:t>login</a:t>
            </a:r>
            <a:r>
              <a:rPr lang="de-DE" sz="1200" u="sng" dirty="0">
                <a:solidFill>
                  <a:srgbClr val="1CABE2"/>
                </a:solidFill>
                <a:latin typeface="Saira" pitchFamily="2" charset="77"/>
              </a:rPr>
              <a:t>/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Clr>
                <a:sysClr val="window" lastClr="FFFFFF">
                  <a:lumMod val="50000"/>
                </a:sysClr>
              </a:buClr>
              <a:buSz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Saira" pitchFamily="2" charset="77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FEED81F-33D5-2547-95BA-2BC03379D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46" y="1628131"/>
            <a:ext cx="6807327" cy="318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68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>
            <a:extLst>
              <a:ext uri="{FF2B5EF4-FFF2-40B4-BE49-F238E27FC236}">
                <a16:creationId xmlns:a16="http://schemas.microsoft.com/office/drawing/2014/main" id="{1B07C90C-3E18-494C-A776-1AB687B08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91" y="1417956"/>
            <a:ext cx="8338254" cy="2613976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635009" y="375224"/>
            <a:ext cx="8409600" cy="42646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defTabSz="457200">
              <a:lnSpc>
                <a:spcPct val="80000"/>
              </a:lnSpc>
              <a:spcBef>
                <a:spcPct val="0"/>
              </a:spcBef>
              <a:buNone/>
              <a:defRPr lang="de-DE" sz="2200" b="0" i="0" cap="none" spc="0" baseline="0" noProof="0">
                <a:solidFill>
                  <a:srgbClr val="2F658F"/>
                </a:solidFill>
                <a:latin typeface="Saira" charset="0"/>
                <a:ea typeface="Saira" charset="0"/>
                <a:cs typeface="Saira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de-DE" dirty="0">
                <a:latin typeface="Saira" pitchFamily="2" charset="77"/>
                <a:ea typeface="+mj-ea"/>
              </a:rPr>
              <a:t>Zeitlicher Vorlauf für die Kampagnenplanung </a:t>
            </a:r>
            <a:r>
              <a:rPr lang="de-DE" sz="1400" dirty="0">
                <a:latin typeface="Saira" pitchFamily="2" charset="77"/>
                <a:ea typeface="+mj-ea"/>
              </a:rPr>
              <a:t>(exemplarisch)</a:t>
            </a:r>
          </a:p>
        </p:txBody>
      </p:sp>
      <p:pic>
        <p:nvPicPr>
          <p:cNvPr id="296" name="Picture 191">
            <a:extLst>
              <a:ext uri="{FF2B5EF4-FFF2-40B4-BE49-F238E27FC236}">
                <a16:creationId xmlns:a16="http://schemas.microsoft.com/office/drawing/2014/main" id="{79545FAF-1386-6E4F-B9FC-4613FF348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0" y="3145083"/>
            <a:ext cx="165798" cy="246258"/>
          </a:xfrm>
          <a:prstGeom prst="rect">
            <a:avLst/>
          </a:prstGeom>
        </p:spPr>
      </p:pic>
      <p:sp>
        <p:nvSpPr>
          <p:cNvPr id="297" name="Rectangle 208">
            <a:extLst>
              <a:ext uri="{FF2B5EF4-FFF2-40B4-BE49-F238E27FC236}">
                <a16:creationId xmlns:a16="http://schemas.microsoft.com/office/drawing/2014/main" id="{8535043C-C1DF-694E-B223-C7381F23F4AB}"/>
              </a:ext>
            </a:extLst>
          </p:cNvPr>
          <p:cNvSpPr/>
          <p:nvPr/>
        </p:nvSpPr>
        <p:spPr>
          <a:xfrm>
            <a:off x="145609" y="3347379"/>
            <a:ext cx="610665" cy="177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SzPct val="110000"/>
            </a:pPr>
            <a:r>
              <a:rPr lang="de-DE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aira Medium" pitchFamily="2" charset="77"/>
              </a:rPr>
              <a:t>Briefing</a:t>
            </a:r>
          </a:p>
        </p:txBody>
      </p:sp>
      <p:sp>
        <p:nvSpPr>
          <p:cNvPr id="298" name="Double Bracket 185">
            <a:extLst>
              <a:ext uri="{FF2B5EF4-FFF2-40B4-BE49-F238E27FC236}">
                <a16:creationId xmlns:a16="http://schemas.microsoft.com/office/drawing/2014/main" id="{0F713FB4-E13D-964C-98DA-7D7486EF641F}"/>
              </a:ext>
            </a:extLst>
          </p:cNvPr>
          <p:cNvSpPr/>
          <p:nvPr/>
        </p:nvSpPr>
        <p:spPr>
          <a:xfrm>
            <a:off x="758471" y="2948240"/>
            <a:ext cx="562329" cy="180000"/>
          </a:xfrm>
          <a:prstGeom prst="bracketPair">
            <a:avLst>
              <a:gd name="adj" fmla="val 11693"/>
            </a:avLst>
          </a:prstGeom>
          <a:solidFill>
            <a:schemeClr val="tx1">
              <a:lumMod val="75000"/>
              <a:lumOff val="25000"/>
              <a:alpha val="49804"/>
            </a:schemeClr>
          </a:solidFill>
          <a:ln w="28575">
            <a:solidFill>
              <a:srgbClr val="6EBB4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de-DE" sz="500" b="1" dirty="0">
                <a:solidFill>
                  <a:schemeClr val="bg1"/>
                </a:solidFill>
                <a:latin typeface="Saira SemiBold" pitchFamily="2" charset="77"/>
              </a:rPr>
              <a:t>Konzeption &amp; </a:t>
            </a:r>
          </a:p>
          <a:p>
            <a:pPr algn="ctr"/>
            <a:r>
              <a:rPr lang="de-DE" sz="500" b="1" dirty="0">
                <a:solidFill>
                  <a:schemeClr val="bg1"/>
                </a:solidFill>
                <a:latin typeface="Saira SemiBold" pitchFamily="2" charset="77"/>
              </a:rPr>
              <a:t>Storyboard</a:t>
            </a:r>
          </a:p>
        </p:txBody>
      </p:sp>
      <p:sp>
        <p:nvSpPr>
          <p:cNvPr id="299" name="Double Bracket 185">
            <a:extLst>
              <a:ext uri="{FF2B5EF4-FFF2-40B4-BE49-F238E27FC236}">
                <a16:creationId xmlns:a16="http://schemas.microsoft.com/office/drawing/2014/main" id="{1E1402EF-A43C-CD44-BD6C-73EEBDD489F3}"/>
              </a:ext>
            </a:extLst>
          </p:cNvPr>
          <p:cNvSpPr/>
          <p:nvPr/>
        </p:nvSpPr>
        <p:spPr>
          <a:xfrm>
            <a:off x="1331999" y="2698516"/>
            <a:ext cx="1479083" cy="180000"/>
          </a:xfrm>
          <a:prstGeom prst="bracketPair">
            <a:avLst>
              <a:gd name="adj" fmla="val 11693"/>
            </a:avLst>
          </a:prstGeom>
          <a:solidFill>
            <a:schemeClr val="tx1">
              <a:lumMod val="75000"/>
              <a:lumOff val="25000"/>
              <a:alpha val="49804"/>
            </a:schemeClr>
          </a:solidFill>
          <a:ln w="28575">
            <a:solidFill>
              <a:srgbClr val="6EBB4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de-DE" sz="500" b="1" dirty="0">
                <a:solidFill>
                  <a:schemeClr val="bg1"/>
                </a:solidFill>
                <a:latin typeface="Saira SemiBold" pitchFamily="2" charset="77"/>
              </a:rPr>
              <a:t>Copywriting &amp; Kreation</a:t>
            </a:r>
          </a:p>
        </p:txBody>
      </p:sp>
      <p:pic>
        <p:nvPicPr>
          <p:cNvPr id="301" name="Picture 191">
            <a:extLst>
              <a:ext uri="{FF2B5EF4-FFF2-40B4-BE49-F238E27FC236}">
                <a16:creationId xmlns:a16="http://schemas.microsoft.com/office/drawing/2014/main" id="{7531C447-E514-D54B-8424-10858FA5D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63" y="2314626"/>
            <a:ext cx="165798" cy="246258"/>
          </a:xfrm>
          <a:prstGeom prst="rect">
            <a:avLst/>
          </a:prstGeom>
        </p:spPr>
      </p:pic>
      <p:sp>
        <p:nvSpPr>
          <p:cNvPr id="302" name="Rectangle 208">
            <a:extLst>
              <a:ext uri="{FF2B5EF4-FFF2-40B4-BE49-F238E27FC236}">
                <a16:creationId xmlns:a16="http://schemas.microsoft.com/office/drawing/2014/main" id="{C43E903B-A53F-8D47-97CC-4D2030BF12D0}"/>
              </a:ext>
            </a:extLst>
          </p:cNvPr>
          <p:cNvSpPr/>
          <p:nvPr/>
        </p:nvSpPr>
        <p:spPr>
          <a:xfrm>
            <a:off x="2811082" y="2516922"/>
            <a:ext cx="610665" cy="177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SzPct val="110000"/>
            </a:pPr>
            <a:r>
              <a:rPr lang="de-DE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aira Medium" pitchFamily="2" charset="77"/>
              </a:rPr>
              <a:t>Feedback</a:t>
            </a:r>
          </a:p>
        </p:txBody>
      </p:sp>
      <p:sp>
        <p:nvSpPr>
          <p:cNvPr id="303" name="Double Bracket 185">
            <a:extLst>
              <a:ext uri="{FF2B5EF4-FFF2-40B4-BE49-F238E27FC236}">
                <a16:creationId xmlns:a16="http://schemas.microsoft.com/office/drawing/2014/main" id="{0A282656-CF6E-B34A-9E90-CA20B401CC75}"/>
              </a:ext>
            </a:extLst>
          </p:cNvPr>
          <p:cNvSpPr/>
          <p:nvPr/>
        </p:nvSpPr>
        <p:spPr>
          <a:xfrm>
            <a:off x="3704099" y="2999369"/>
            <a:ext cx="1475518" cy="180000"/>
          </a:xfrm>
          <a:prstGeom prst="bracketPair">
            <a:avLst>
              <a:gd name="adj" fmla="val 11693"/>
            </a:avLst>
          </a:prstGeom>
          <a:solidFill>
            <a:schemeClr val="tx1">
              <a:lumMod val="75000"/>
              <a:lumOff val="25000"/>
              <a:alpha val="49804"/>
            </a:schemeClr>
          </a:solidFill>
          <a:ln w="28575">
            <a:solidFill>
              <a:srgbClr val="6EBB4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de-DE" sz="500" b="1" dirty="0">
                <a:solidFill>
                  <a:schemeClr val="bg1"/>
                </a:solidFill>
                <a:latin typeface="Saira SemiBold" pitchFamily="2" charset="77"/>
              </a:rPr>
              <a:t>Programmierung HTML E-Mail Template(s) </a:t>
            </a:r>
          </a:p>
        </p:txBody>
      </p:sp>
      <p:sp>
        <p:nvSpPr>
          <p:cNvPr id="304" name="Double Bracket 185">
            <a:extLst>
              <a:ext uri="{FF2B5EF4-FFF2-40B4-BE49-F238E27FC236}">
                <a16:creationId xmlns:a16="http://schemas.microsoft.com/office/drawing/2014/main" id="{9FD5C083-04F5-7D4C-8BE5-13A5EE0E205B}"/>
              </a:ext>
            </a:extLst>
          </p:cNvPr>
          <p:cNvSpPr/>
          <p:nvPr/>
        </p:nvSpPr>
        <p:spPr>
          <a:xfrm>
            <a:off x="5205662" y="2724088"/>
            <a:ext cx="291875" cy="180000"/>
          </a:xfrm>
          <a:prstGeom prst="bracketPair">
            <a:avLst>
              <a:gd name="adj" fmla="val 11693"/>
            </a:avLst>
          </a:prstGeom>
          <a:solidFill>
            <a:schemeClr val="tx1">
              <a:lumMod val="75000"/>
              <a:lumOff val="25000"/>
              <a:alpha val="49804"/>
            </a:schemeClr>
          </a:solidFill>
          <a:ln w="28575">
            <a:solidFill>
              <a:srgbClr val="6EBB4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de-DE" sz="500" b="1" dirty="0">
                <a:solidFill>
                  <a:schemeClr val="bg1"/>
                </a:solidFill>
                <a:latin typeface="Saira SemiBold" pitchFamily="2" charset="77"/>
              </a:rPr>
              <a:t>QA</a:t>
            </a:r>
          </a:p>
        </p:txBody>
      </p:sp>
      <p:sp>
        <p:nvSpPr>
          <p:cNvPr id="305" name="Double Bracket 185">
            <a:extLst>
              <a:ext uri="{FF2B5EF4-FFF2-40B4-BE49-F238E27FC236}">
                <a16:creationId xmlns:a16="http://schemas.microsoft.com/office/drawing/2014/main" id="{DE33C1C4-92AE-1845-89BE-A66E7736ABF7}"/>
              </a:ext>
            </a:extLst>
          </p:cNvPr>
          <p:cNvSpPr/>
          <p:nvPr/>
        </p:nvSpPr>
        <p:spPr>
          <a:xfrm>
            <a:off x="1624954" y="3300713"/>
            <a:ext cx="327777" cy="184363"/>
          </a:xfrm>
          <a:prstGeom prst="bracketPair">
            <a:avLst>
              <a:gd name="adj" fmla="val 11693"/>
            </a:avLst>
          </a:prstGeom>
          <a:solidFill>
            <a:schemeClr val="tx1">
              <a:lumMod val="75000"/>
              <a:lumOff val="25000"/>
              <a:alpha val="49804"/>
            </a:schemeClr>
          </a:solidFill>
          <a:ln w="28575">
            <a:solidFill>
              <a:srgbClr val="6EBB4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de-DE" sz="500" b="1" dirty="0">
                <a:solidFill>
                  <a:schemeClr val="bg1"/>
                </a:solidFill>
                <a:latin typeface="Saira SemiBold" pitchFamily="2" charset="77"/>
              </a:rPr>
              <a:t>SB</a:t>
            </a:r>
          </a:p>
        </p:txBody>
      </p:sp>
      <p:sp>
        <p:nvSpPr>
          <p:cNvPr id="306" name="Double Bracket 185">
            <a:extLst>
              <a:ext uri="{FF2B5EF4-FFF2-40B4-BE49-F238E27FC236}">
                <a16:creationId xmlns:a16="http://schemas.microsoft.com/office/drawing/2014/main" id="{C61CDF3E-D205-044F-9FF1-0AA81732A0A8}"/>
              </a:ext>
            </a:extLst>
          </p:cNvPr>
          <p:cNvSpPr/>
          <p:nvPr/>
        </p:nvSpPr>
        <p:spPr>
          <a:xfrm>
            <a:off x="6100600" y="3305077"/>
            <a:ext cx="291810" cy="180000"/>
          </a:xfrm>
          <a:prstGeom prst="bracketPair">
            <a:avLst>
              <a:gd name="adj" fmla="val 11693"/>
            </a:avLst>
          </a:prstGeom>
          <a:solidFill>
            <a:schemeClr val="tx1">
              <a:lumMod val="75000"/>
              <a:lumOff val="25000"/>
              <a:alpha val="49804"/>
            </a:schemeClr>
          </a:solidFill>
          <a:ln w="28575">
            <a:solidFill>
              <a:srgbClr val="6EBB4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de-DE" sz="500" b="1" dirty="0">
                <a:solidFill>
                  <a:schemeClr val="bg1"/>
                </a:solidFill>
                <a:latin typeface="Saira SemiBold" pitchFamily="2" charset="77"/>
              </a:rPr>
              <a:t>Selektion</a:t>
            </a:r>
          </a:p>
        </p:txBody>
      </p:sp>
      <p:sp>
        <p:nvSpPr>
          <p:cNvPr id="307" name="Double Bracket 185">
            <a:extLst>
              <a:ext uri="{FF2B5EF4-FFF2-40B4-BE49-F238E27FC236}">
                <a16:creationId xmlns:a16="http://schemas.microsoft.com/office/drawing/2014/main" id="{0DB61382-0D68-3644-ADC2-69DAC2A3675E}"/>
              </a:ext>
            </a:extLst>
          </p:cNvPr>
          <p:cNvSpPr/>
          <p:nvPr/>
        </p:nvSpPr>
        <p:spPr>
          <a:xfrm>
            <a:off x="5790345" y="2146195"/>
            <a:ext cx="291810" cy="180000"/>
          </a:xfrm>
          <a:prstGeom prst="bracketPair">
            <a:avLst>
              <a:gd name="adj" fmla="val 11693"/>
            </a:avLst>
          </a:prstGeom>
          <a:solidFill>
            <a:schemeClr val="tx1">
              <a:lumMod val="75000"/>
              <a:lumOff val="25000"/>
              <a:alpha val="49804"/>
            </a:schemeClr>
          </a:solidFill>
          <a:ln w="28575">
            <a:solidFill>
              <a:srgbClr val="6EBB4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de-DE" sz="350" b="1" dirty="0">
                <a:solidFill>
                  <a:schemeClr val="bg1"/>
                </a:solidFill>
                <a:latin typeface="Saira SemiBold" pitchFamily="2" charset="77"/>
              </a:rPr>
              <a:t>Testversand intern</a:t>
            </a:r>
          </a:p>
        </p:txBody>
      </p:sp>
      <p:sp>
        <p:nvSpPr>
          <p:cNvPr id="308" name="Double Bracket 185">
            <a:extLst>
              <a:ext uri="{FF2B5EF4-FFF2-40B4-BE49-F238E27FC236}">
                <a16:creationId xmlns:a16="http://schemas.microsoft.com/office/drawing/2014/main" id="{BC92250B-BEE3-3A4D-A709-715090E4A452}"/>
              </a:ext>
            </a:extLst>
          </p:cNvPr>
          <p:cNvSpPr/>
          <p:nvPr/>
        </p:nvSpPr>
        <p:spPr>
          <a:xfrm>
            <a:off x="3414038" y="2136474"/>
            <a:ext cx="279901" cy="178152"/>
          </a:xfrm>
          <a:prstGeom prst="bracketPair">
            <a:avLst>
              <a:gd name="adj" fmla="val 11693"/>
            </a:avLst>
          </a:prstGeom>
          <a:solidFill>
            <a:schemeClr val="tx1">
              <a:lumMod val="75000"/>
              <a:lumOff val="25000"/>
              <a:alpha val="49804"/>
            </a:schemeClr>
          </a:solidFill>
          <a:ln w="28575">
            <a:solidFill>
              <a:srgbClr val="6EBB4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de-DE" sz="350" b="1" dirty="0">
                <a:solidFill>
                  <a:schemeClr val="bg1"/>
                </a:solidFill>
                <a:latin typeface="Saira SemiBold" pitchFamily="2" charset="77"/>
              </a:rPr>
              <a:t>Finalis. Assets</a:t>
            </a:r>
          </a:p>
        </p:txBody>
      </p:sp>
      <p:sp>
        <p:nvSpPr>
          <p:cNvPr id="309" name="Double Bracket 185">
            <a:extLst>
              <a:ext uri="{FF2B5EF4-FFF2-40B4-BE49-F238E27FC236}">
                <a16:creationId xmlns:a16="http://schemas.microsoft.com/office/drawing/2014/main" id="{499FB659-D29C-7944-BDAC-3D4A8F8FC3E9}"/>
              </a:ext>
            </a:extLst>
          </p:cNvPr>
          <p:cNvSpPr/>
          <p:nvPr/>
        </p:nvSpPr>
        <p:spPr>
          <a:xfrm>
            <a:off x="6707370" y="1812642"/>
            <a:ext cx="291810" cy="180000"/>
          </a:xfrm>
          <a:prstGeom prst="bracketPair">
            <a:avLst>
              <a:gd name="adj" fmla="val 11693"/>
            </a:avLst>
          </a:prstGeom>
          <a:solidFill>
            <a:schemeClr val="tx1">
              <a:lumMod val="75000"/>
              <a:lumOff val="25000"/>
              <a:alpha val="49804"/>
            </a:schemeClr>
          </a:solidFill>
          <a:ln w="28575">
            <a:solidFill>
              <a:srgbClr val="6EBB4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de-DE" sz="350" b="1" dirty="0">
                <a:solidFill>
                  <a:schemeClr val="bg1"/>
                </a:solidFill>
                <a:latin typeface="Saira SemiBold" pitchFamily="2" charset="77"/>
              </a:rPr>
              <a:t>Testversand extern</a:t>
            </a:r>
          </a:p>
        </p:txBody>
      </p:sp>
      <p:cxnSp>
        <p:nvCxnSpPr>
          <p:cNvPr id="311" name="Gewinkelte Verbindung 310">
            <a:extLst>
              <a:ext uri="{FF2B5EF4-FFF2-40B4-BE49-F238E27FC236}">
                <a16:creationId xmlns:a16="http://schemas.microsoft.com/office/drawing/2014/main" id="{2DE0CBE6-BBD7-B347-BE73-EF5A41A00B39}"/>
              </a:ext>
            </a:extLst>
          </p:cNvPr>
          <p:cNvCxnSpPr>
            <a:cxnSpLocks/>
            <a:stCxn id="298" idx="0"/>
            <a:endCxn id="299" idx="1"/>
          </p:cNvCxnSpPr>
          <p:nvPr/>
        </p:nvCxnSpPr>
        <p:spPr>
          <a:xfrm rot="5400000" flipH="1" flipV="1">
            <a:off x="1105955" y="2722197"/>
            <a:ext cx="159724" cy="292363"/>
          </a:xfrm>
          <a:prstGeom prst="bentConnector2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bevel/>
            <a:headEnd type="none" w="lg" len="lg"/>
            <a:tailEnd type="triangle" w="sm" len="sm"/>
          </a:ln>
          <a:effectLst/>
        </p:spPr>
      </p:cxnSp>
      <p:cxnSp>
        <p:nvCxnSpPr>
          <p:cNvPr id="312" name="Gewinkelte Verbindung 311">
            <a:extLst>
              <a:ext uri="{FF2B5EF4-FFF2-40B4-BE49-F238E27FC236}">
                <a16:creationId xmlns:a16="http://schemas.microsoft.com/office/drawing/2014/main" id="{C7BB3F9F-EBDA-744A-A490-0345C2131CB3}"/>
              </a:ext>
            </a:extLst>
          </p:cNvPr>
          <p:cNvCxnSpPr>
            <a:cxnSpLocks/>
            <a:stCxn id="299" idx="0"/>
          </p:cNvCxnSpPr>
          <p:nvPr/>
        </p:nvCxnSpPr>
        <p:spPr>
          <a:xfrm rot="5400000" flipH="1" flipV="1">
            <a:off x="2415960" y="2093337"/>
            <a:ext cx="260761" cy="949598"/>
          </a:xfrm>
          <a:prstGeom prst="bentConnector2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bevel/>
            <a:headEnd type="none" w="lg" len="lg"/>
            <a:tailEnd type="triangle" w="sm" len="sm"/>
          </a:ln>
          <a:effectLst/>
        </p:spPr>
      </p:cxnSp>
      <p:cxnSp>
        <p:nvCxnSpPr>
          <p:cNvPr id="313" name="Gewinkelte Verbindung 312">
            <a:extLst>
              <a:ext uri="{FF2B5EF4-FFF2-40B4-BE49-F238E27FC236}">
                <a16:creationId xmlns:a16="http://schemas.microsoft.com/office/drawing/2014/main" id="{7C3E5265-6E6C-D34F-AE0B-C7D4A17871A2}"/>
              </a:ext>
            </a:extLst>
          </p:cNvPr>
          <p:cNvCxnSpPr>
            <a:cxnSpLocks/>
            <a:stCxn id="301" idx="0"/>
            <a:endCxn id="308" idx="1"/>
          </p:cNvCxnSpPr>
          <p:nvPr/>
        </p:nvCxnSpPr>
        <p:spPr>
          <a:xfrm rot="5400000" flipH="1" flipV="1">
            <a:off x="3221412" y="2122000"/>
            <a:ext cx="89076" cy="296176"/>
          </a:xfrm>
          <a:prstGeom prst="bentConnector2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bevel/>
            <a:headEnd type="none" w="lg" len="lg"/>
            <a:tailEnd type="triangle" w="sm" len="sm"/>
          </a:ln>
          <a:effectLst/>
        </p:spPr>
      </p:cxnSp>
      <p:cxnSp>
        <p:nvCxnSpPr>
          <p:cNvPr id="314" name="Gewinkelte Verbindung 313">
            <a:extLst>
              <a:ext uri="{FF2B5EF4-FFF2-40B4-BE49-F238E27FC236}">
                <a16:creationId xmlns:a16="http://schemas.microsoft.com/office/drawing/2014/main" id="{B392DD2B-2776-B846-8642-DC7A5E149F0C}"/>
              </a:ext>
            </a:extLst>
          </p:cNvPr>
          <p:cNvCxnSpPr>
            <a:cxnSpLocks/>
            <a:stCxn id="296" idx="0"/>
            <a:endCxn id="298" idx="1"/>
          </p:cNvCxnSpPr>
          <p:nvPr/>
        </p:nvCxnSpPr>
        <p:spPr>
          <a:xfrm rot="5400000" flipH="1" flipV="1">
            <a:off x="552009" y="2938621"/>
            <a:ext cx="106843" cy="306082"/>
          </a:xfrm>
          <a:prstGeom prst="bentConnector2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bevel/>
            <a:headEnd type="none" w="lg" len="lg"/>
            <a:tailEnd type="triangle" w="sm" len="sm"/>
          </a:ln>
          <a:effectLst/>
        </p:spPr>
      </p:cxnSp>
      <p:cxnSp>
        <p:nvCxnSpPr>
          <p:cNvPr id="315" name="Gewinkelte Verbindung 314">
            <a:extLst>
              <a:ext uri="{FF2B5EF4-FFF2-40B4-BE49-F238E27FC236}">
                <a16:creationId xmlns:a16="http://schemas.microsoft.com/office/drawing/2014/main" id="{436AC25C-241C-704B-AE7F-349235AA37D7}"/>
              </a:ext>
            </a:extLst>
          </p:cNvPr>
          <p:cNvCxnSpPr>
            <a:cxnSpLocks/>
            <a:stCxn id="298" idx="2"/>
            <a:endCxn id="305" idx="1"/>
          </p:cNvCxnSpPr>
          <p:nvPr/>
        </p:nvCxnSpPr>
        <p:spPr>
          <a:xfrm rot="16200000" flipH="1">
            <a:off x="1199968" y="2967908"/>
            <a:ext cx="264655" cy="585318"/>
          </a:xfrm>
          <a:prstGeom prst="bentConnector2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bevel/>
            <a:headEnd type="none" w="lg" len="lg"/>
            <a:tailEnd type="triangle" w="sm" len="sm"/>
          </a:ln>
          <a:effectLst/>
        </p:spPr>
      </p:cxnSp>
      <p:cxnSp>
        <p:nvCxnSpPr>
          <p:cNvPr id="316" name="Gewinkelte Verbindung 315">
            <a:extLst>
              <a:ext uri="{FF2B5EF4-FFF2-40B4-BE49-F238E27FC236}">
                <a16:creationId xmlns:a16="http://schemas.microsoft.com/office/drawing/2014/main" id="{912F418E-0C96-7F4E-A0FE-E25C61385F01}"/>
              </a:ext>
            </a:extLst>
          </p:cNvPr>
          <p:cNvCxnSpPr>
            <a:cxnSpLocks/>
            <a:stCxn id="308" idx="2"/>
            <a:endCxn id="303" idx="1"/>
          </p:cNvCxnSpPr>
          <p:nvPr/>
        </p:nvCxnSpPr>
        <p:spPr>
          <a:xfrm rot="16200000" flipH="1">
            <a:off x="3241673" y="2626942"/>
            <a:ext cx="774743" cy="150110"/>
          </a:xfrm>
          <a:prstGeom prst="bentConnector2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bevel/>
            <a:headEnd type="none" w="lg" len="lg"/>
            <a:tailEnd type="triangle" w="sm" len="sm"/>
          </a:ln>
          <a:effectLst/>
        </p:spPr>
      </p:cxnSp>
      <p:cxnSp>
        <p:nvCxnSpPr>
          <p:cNvPr id="317" name="Gewinkelte Verbindung 316">
            <a:extLst>
              <a:ext uri="{FF2B5EF4-FFF2-40B4-BE49-F238E27FC236}">
                <a16:creationId xmlns:a16="http://schemas.microsoft.com/office/drawing/2014/main" id="{CB568A97-B6DC-6449-B84F-84E829AFE95B}"/>
              </a:ext>
            </a:extLst>
          </p:cNvPr>
          <p:cNvCxnSpPr>
            <a:cxnSpLocks/>
            <a:stCxn id="303" idx="0"/>
            <a:endCxn id="304" idx="1"/>
          </p:cNvCxnSpPr>
          <p:nvPr/>
        </p:nvCxnSpPr>
        <p:spPr>
          <a:xfrm rot="5400000" flipH="1" flipV="1">
            <a:off x="4731120" y="2524827"/>
            <a:ext cx="185281" cy="763804"/>
          </a:xfrm>
          <a:prstGeom prst="bentConnector2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bevel/>
            <a:headEnd type="none" w="lg" len="lg"/>
            <a:tailEnd type="triangle" w="sm" len="sm"/>
          </a:ln>
          <a:effectLst/>
        </p:spPr>
      </p:cxnSp>
      <p:cxnSp>
        <p:nvCxnSpPr>
          <p:cNvPr id="319" name="Gewinkelte Verbindung 318">
            <a:extLst>
              <a:ext uri="{FF2B5EF4-FFF2-40B4-BE49-F238E27FC236}">
                <a16:creationId xmlns:a16="http://schemas.microsoft.com/office/drawing/2014/main" id="{B3B887DB-FA8B-074C-8EFB-B50D61697E4E}"/>
              </a:ext>
            </a:extLst>
          </p:cNvPr>
          <p:cNvCxnSpPr>
            <a:cxnSpLocks/>
            <a:stCxn id="307" idx="0"/>
            <a:endCxn id="309" idx="1"/>
          </p:cNvCxnSpPr>
          <p:nvPr/>
        </p:nvCxnSpPr>
        <p:spPr>
          <a:xfrm rot="5400000" flipH="1" flipV="1">
            <a:off x="6200034" y="1638859"/>
            <a:ext cx="243553" cy="771120"/>
          </a:xfrm>
          <a:prstGeom prst="bentConnector2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bevel/>
            <a:headEnd type="none" w="lg" len="lg"/>
            <a:tailEnd type="triangle" w="sm" len="sm"/>
          </a:ln>
          <a:effectLst/>
        </p:spPr>
      </p:cxnSp>
      <p:pic>
        <p:nvPicPr>
          <p:cNvPr id="320" name="Picture 191">
            <a:extLst>
              <a:ext uri="{FF2B5EF4-FFF2-40B4-BE49-F238E27FC236}">
                <a16:creationId xmlns:a16="http://schemas.microsoft.com/office/drawing/2014/main" id="{09241934-7B32-A84B-9D08-E8F1CB0F1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370" y="1433890"/>
            <a:ext cx="165798" cy="246258"/>
          </a:xfrm>
          <a:prstGeom prst="rect">
            <a:avLst/>
          </a:prstGeom>
        </p:spPr>
      </p:pic>
      <p:sp>
        <p:nvSpPr>
          <p:cNvPr id="321" name="Rectangle 208">
            <a:extLst>
              <a:ext uri="{FF2B5EF4-FFF2-40B4-BE49-F238E27FC236}">
                <a16:creationId xmlns:a16="http://schemas.microsoft.com/office/drawing/2014/main" id="{9E231767-C963-7D4C-A206-6DD2A2D55081}"/>
              </a:ext>
            </a:extLst>
          </p:cNvPr>
          <p:cNvSpPr/>
          <p:nvPr/>
        </p:nvSpPr>
        <p:spPr>
          <a:xfrm>
            <a:off x="6675489" y="1636186"/>
            <a:ext cx="610665" cy="177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SzPct val="110000"/>
            </a:pPr>
            <a:r>
              <a:rPr lang="de-DE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aira Medium" pitchFamily="2" charset="77"/>
              </a:rPr>
              <a:t>Freigabe</a:t>
            </a:r>
          </a:p>
        </p:txBody>
      </p:sp>
      <p:cxnSp>
        <p:nvCxnSpPr>
          <p:cNvPr id="323" name="Gewinkelte Verbindung 322">
            <a:extLst>
              <a:ext uri="{FF2B5EF4-FFF2-40B4-BE49-F238E27FC236}">
                <a16:creationId xmlns:a16="http://schemas.microsoft.com/office/drawing/2014/main" id="{E0E51994-A4EF-3F47-BE4F-116D5502CFB1}"/>
              </a:ext>
            </a:extLst>
          </p:cNvPr>
          <p:cNvCxnSpPr>
            <a:cxnSpLocks/>
            <a:stCxn id="305" idx="3"/>
            <a:endCxn id="306" idx="1"/>
          </p:cNvCxnSpPr>
          <p:nvPr/>
        </p:nvCxnSpPr>
        <p:spPr>
          <a:xfrm>
            <a:off x="1952731" y="3392895"/>
            <a:ext cx="4147869" cy="2182"/>
          </a:xfrm>
          <a:prstGeom prst="bentConnector3">
            <a:avLst>
              <a:gd name="adj1" fmla="val 50000"/>
            </a:avLst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bevel/>
            <a:headEnd type="none" w="lg" len="lg"/>
            <a:tailEnd type="triangle" w="sm" len="sm"/>
          </a:ln>
          <a:effectLst/>
        </p:spPr>
      </p:cxnSp>
      <p:sp>
        <p:nvSpPr>
          <p:cNvPr id="324" name="Double Bracket 185">
            <a:extLst>
              <a:ext uri="{FF2B5EF4-FFF2-40B4-BE49-F238E27FC236}">
                <a16:creationId xmlns:a16="http://schemas.microsoft.com/office/drawing/2014/main" id="{5290A0F5-32FC-5D45-9E41-97C40620E2B8}"/>
              </a:ext>
            </a:extLst>
          </p:cNvPr>
          <p:cNvSpPr/>
          <p:nvPr/>
        </p:nvSpPr>
        <p:spPr>
          <a:xfrm>
            <a:off x="5515447" y="2447579"/>
            <a:ext cx="562329" cy="180000"/>
          </a:xfrm>
          <a:prstGeom prst="bracketPair">
            <a:avLst>
              <a:gd name="adj" fmla="val 11693"/>
            </a:avLst>
          </a:prstGeom>
          <a:solidFill>
            <a:schemeClr val="tx1">
              <a:lumMod val="75000"/>
              <a:lumOff val="25000"/>
              <a:alpha val="49804"/>
            </a:schemeClr>
          </a:solidFill>
          <a:ln w="28575">
            <a:solidFill>
              <a:srgbClr val="6EBB4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de-DE" sz="500" b="1" dirty="0">
                <a:solidFill>
                  <a:schemeClr val="bg1"/>
                </a:solidFill>
                <a:latin typeface="Saira SemiBold" pitchFamily="2" charset="77"/>
              </a:rPr>
              <a:t>Versand-vorbereitung</a:t>
            </a:r>
          </a:p>
        </p:txBody>
      </p:sp>
      <p:cxnSp>
        <p:nvCxnSpPr>
          <p:cNvPr id="325" name="Gewinkelte Verbindung 324">
            <a:extLst>
              <a:ext uri="{FF2B5EF4-FFF2-40B4-BE49-F238E27FC236}">
                <a16:creationId xmlns:a16="http://schemas.microsoft.com/office/drawing/2014/main" id="{4B9B2A64-8FC3-1549-9F48-E9251A6D99FD}"/>
              </a:ext>
            </a:extLst>
          </p:cNvPr>
          <p:cNvCxnSpPr>
            <a:cxnSpLocks/>
            <a:stCxn id="304" idx="0"/>
            <a:endCxn id="324" idx="1"/>
          </p:cNvCxnSpPr>
          <p:nvPr/>
        </p:nvCxnSpPr>
        <p:spPr>
          <a:xfrm rot="5400000" flipH="1" flipV="1">
            <a:off x="5340269" y="2548911"/>
            <a:ext cx="186509" cy="163847"/>
          </a:xfrm>
          <a:prstGeom prst="bentConnector2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bevel/>
            <a:headEnd type="none" w="lg" len="lg"/>
            <a:tailEnd type="triangle" w="sm" len="sm"/>
          </a:ln>
          <a:effectLst/>
        </p:spPr>
      </p:cxnSp>
      <p:cxnSp>
        <p:nvCxnSpPr>
          <p:cNvPr id="327" name="Gewinkelte Verbindung 326">
            <a:extLst>
              <a:ext uri="{FF2B5EF4-FFF2-40B4-BE49-F238E27FC236}">
                <a16:creationId xmlns:a16="http://schemas.microsoft.com/office/drawing/2014/main" id="{5D4F490B-BBC2-F64D-8C2F-31AFD27B0A51}"/>
              </a:ext>
            </a:extLst>
          </p:cNvPr>
          <p:cNvCxnSpPr>
            <a:cxnSpLocks/>
            <a:stCxn id="324" idx="2"/>
            <a:endCxn id="306" idx="0"/>
          </p:cNvCxnSpPr>
          <p:nvPr/>
        </p:nvCxnSpPr>
        <p:spPr>
          <a:xfrm rot="16200000" flipH="1">
            <a:off x="5682809" y="2741381"/>
            <a:ext cx="677498" cy="449893"/>
          </a:xfrm>
          <a:prstGeom prst="bentConnector3">
            <a:avLst>
              <a:gd name="adj1" fmla="val 50000"/>
            </a:avLst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bevel/>
            <a:headEnd type="none" w="lg" len="lg"/>
            <a:tailEnd type="triangle" w="sm" len="sm"/>
          </a:ln>
          <a:effectLst/>
        </p:spPr>
      </p:cxnSp>
      <p:cxnSp>
        <p:nvCxnSpPr>
          <p:cNvPr id="330" name="Gewinkelte Verbindung 329">
            <a:extLst>
              <a:ext uri="{FF2B5EF4-FFF2-40B4-BE49-F238E27FC236}">
                <a16:creationId xmlns:a16="http://schemas.microsoft.com/office/drawing/2014/main" id="{1D6FFA99-E9CE-ED48-9858-6BA2670F36C4}"/>
              </a:ext>
            </a:extLst>
          </p:cNvPr>
          <p:cNvCxnSpPr>
            <a:cxnSpLocks/>
            <a:stCxn id="324" idx="3"/>
            <a:endCxn id="307" idx="1"/>
          </p:cNvCxnSpPr>
          <p:nvPr/>
        </p:nvCxnSpPr>
        <p:spPr>
          <a:xfrm flipH="1" flipV="1">
            <a:off x="5790345" y="2236195"/>
            <a:ext cx="287431" cy="301384"/>
          </a:xfrm>
          <a:prstGeom prst="bentConnector5">
            <a:avLst>
              <a:gd name="adj1" fmla="val -79532"/>
              <a:gd name="adj2" fmla="val 50000"/>
              <a:gd name="adj3" fmla="val 179532"/>
            </a:avLst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bevel/>
            <a:headEnd type="none" w="lg" len="lg"/>
            <a:tailEnd type="triangle" w="sm" len="sm"/>
          </a:ln>
          <a:effectLst/>
        </p:spPr>
      </p:cxnSp>
      <p:pic>
        <p:nvPicPr>
          <p:cNvPr id="331" name="Picture 213">
            <a:extLst>
              <a:ext uri="{FF2B5EF4-FFF2-40B4-BE49-F238E27FC236}">
                <a16:creationId xmlns:a16="http://schemas.microsoft.com/office/drawing/2014/main" id="{44E1DD3D-45C3-D241-B6D3-BB93393437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839" y="2397050"/>
            <a:ext cx="141991" cy="102234"/>
          </a:xfrm>
          <a:prstGeom prst="rect">
            <a:avLst/>
          </a:prstGeom>
        </p:spPr>
      </p:pic>
      <p:sp>
        <p:nvSpPr>
          <p:cNvPr id="332" name="Rectangle 214">
            <a:extLst>
              <a:ext uri="{FF2B5EF4-FFF2-40B4-BE49-F238E27FC236}">
                <a16:creationId xmlns:a16="http://schemas.microsoft.com/office/drawing/2014/main" id="{6FD55761-5784-1649-BEB5-0ADFDC3A8922}"/>
              </a:ext>
            </a:extLst>
          </p:cNvPr>
          <p:cNvSpPr/>
          <p:nvPr/>
        </p:nvSpPr>
        <p:spPr>
          <a:xfrm>
            <a:off x="6866890" y="2490775"/>
            <a:ext cx="839686" cy="177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SzPct val="110000"/>
            </a:pPr>
            <a:r>
              <a:rPr lang="de-DE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aira Medium" pitchFamily="2" charset="77"/>
              </a:rPr>
              <a:t>E-Mail Versand</a:t>
            </a:r>
          </a:p>
        </p:txBody>
      </p:sp>
      <p:cxnSp>
        <p:nvCxnSpPr>
          <p:cNvPr id="333" name="Gewinkelte Verbindung 332">
            <a:extLst>
              <a:ext uri="{FF2B5EF4-FFF2-40B4-BE49-F238E27FC236}">
                <a16:creationId xmlns:a16="http://schemas.microsoft.com/office/drawing/2014/main" id="{A1216215-6DFE-8C40-AD30-2CD5559D2834}"/>
              </a:ext>
            </a:extLst>
          </p:cNvPr>
          <p:cNvCxnSpPr>
            <a:cxnSpLocks/>
            <a:stCxn id="309" idx="3"/>
            <a:endCxn id="331" idx="0"/>
          </p:cNvCxnSpPr>
          <p:nvPr/>
        </p:nvCxnSpPr>
        <p:spPr>
          <a:xfrm>
            <a:off x="6999180" y="1902642"/>
            <a:ext cx="282655" cy="494408"/>
          </a:xfrm>
          <a:prstGeom prst="bentConnector2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bevel/>
            <a:headEnd type="none" w="lg" len="lg"/>
            <a:tailEnd type="triangle" w="sm" len="sm"/>
          </a:ln>
          <a:effectLst/>
        </p:spPr>
      </p:cxnSp>
      <p:cxnSp>
        <p:nvCxnSpPr>
          <p:cNvPr id="334" name="Gewinkelte Verbindung 333">
            <a:extLst>
              <a:ext uri="{FF2B5EF4-FFF2-40B4-BE49-F238E27FC236}">
                <a16:creationId xmlns:a16="http://schemas.microsoft.com/office/drawing/2014/main" id="{EA6A36BD-A227-9746-86C4-F091EC546341}"/>
              </a:ext>
            </a:extLst>
          </p:cNvPr>
          <p:cNvCxnSpPr>
            <a:cxnSpLocks/>
            <a:stCxn id="306" idx="3"/>
            <a:endCxn id="332" idx="2"/>
          </p:cNvCxnSpPr>
          <p:nvPr/>
        </p:nvCxnSpPr>
        <p:spPr>
          <a:xfrm flipV="1">
            <a:off x="6392410" y="2668516"/>
            <a:ext cx="894323" cy="726561"/>
          </a:xfrm>
          <a:prstGeom prst="bentConnector2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bevel/>
            <a:headEnd type="none" w="lg" len="lg"/>
            <a:tailEnd type="triangle" w="sm" len="sm"/>
          </a:ln>
          <a:effectLst/>
        </p:spPr>
      </p:cxnSp>
      <p:sp>
        <p:nvSpPr>
          <p:cNvPr id="335" name="Double Bracket 185">
            <a:extLst>
              <a:ext uri="{FF2B5EF4-FFF2-40B4-BE49-F238E27FC236}">
                <a16:creationId xmlns:a16="http://schemas.microsoft.com/office/drawing/2014/main" id="{5ED32E20-121B-A449-8151-22396E0671CE}"/>
              </a:ext>
            </a:extLst>
          </p:cNvPr>
          <p:cNvSpPr/>
          <p:nvPr/>
        </p:nvSpPr>
        <p:spPr>
          <a:xfrm>
            <a:off x="7884161" y="2020803"/>
            <a:ext cx="877050" cy="180000"/>
          </a:xfrm>
          <a:prstGeom prst="bracketPair">
            <a:avLst>
              <a:gd name="adj" fmla="val 11693"/>
            </a:avLst>
          </a:prstGeom>
          <a:solidFill>
            <a:schemeClr val="tx1">
              <a:lumMod val="75000"/>
              <a:lumOff val="25000"/>
              <a:alpha val="49804"/>
            </a:schemeClr>
          </a:solidFill>
          <a:ln w="28575">
            <a:solidFill>
              <a:srgbClr val="6EBB4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de-DE" sz="500" b="1" dirty="0">
                <a:solidFill>
                  <a:schemeClr val="bg1"/>
                </a:solidFill>
                <a:latin typeface="Saira SemiBold" pitchFamily="2" charset="77"/>
              </a:rPr>
              <a:t>Auswertung &amp; Analyse</a:t>
            </a:r>
          </a:p>
        </p:txBody>
      </p:sp>
      <p:cxnSp>
        <p:nvCxnSpPr>
          <p:cNvPr id="336" name="Gewinkelte Verbindung 335">
            <a:extLst>
              <a:ext uri="{FF2B5EF4-FFF2-40B4-BE49-F238E27FC236}">
                <a16:creationId xmlns:a16="http://schemas.microsoft.com/office/drawing/2014/main" id="{2DAC7C74-D6EB-D348-BE24-74F78CCC6899}"/>
              </a:ext>
            </a:extLst>
          </p:cNvPr>
          <p:cNvCxnSpPr>
            <a:cxnSpLocks/>
            <a:stCxn id="331" idx="3"/>
            <a:endCxn id="335" idx="1"/>
          </p:cNvCxnSpPr>
          <p:nvPr/>
        </p:nvCxnSpPr>
        <p:spPr>
          <a:xfrm flipV="1">
            <a:off x="7352830" y="2110803"/>
            <a:ext cx="531331" cy="337364"/>
          </a:xfrm>
          <a:prstGeom prst="bentConnector3">
            <a:avLst>
              <a:gd name="adj1" fmla="val 50000"/>
            </a:avLst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prstDash val="sysDot"/>
            <a:bevel/>
            <a:headEnd type="none" w="lg" len="lg"/>
            <a:tailEnd type="triangl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050794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lti Theme">
      <a:dk1>
        <a:srgbClr val="000000"/>
      </a:dk1>
      <a:lt1>
        <a:sysClr val="window" lastClr="FFFFFF"/>
      </a:lt1>
      <a:dk2>
        <a:srgbClr val="024484"/>
      </a:dk2>
      <a:lt2>
        <a:srgbClr val="4BB8D7"/>
      </a:lt2>
      <a:accent1>
        <a:srgbClr val="4BB8D7"/>
      </a:accent1>
      <a:accent2>
        <a:srgbClr val="EC853E"/>
      </a:accent2>
      <a:accent3>
        <a:srgbClr val="024484"/>
      </a:accent3>
      <a:accent4>
        <a:srgbClr val="23BC7D"/>
      </a:accent4>
      <a:accent5>
        <a:srgbClr val="0A3363"/>
      </a:accent5>
      <a:accent6>
        <a:srgbClr val="3B91AA"/>
      </a:accent6>
      <a:hlink>
        <a:srgbClr val="FFFFFF"/>
      </a:hlink>
      <a:folHlink>
        <a:srgbClr val="FFFFFF"/>
      </a:folHlink>
    </a:clrScheme>
    <a:fontScheme name="Velti 2013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344</Words>
  <Application>Microsoft Macintosh PowerPoint</Application>
  <PresentationFormat>Bildschirmpräsentation (16:9)</PresentationFormat>
  <Paragraphs>85</Paragraphs>
  <Slides>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8" baseType="lpstr">
      <vt:lpstr>MS PGothic</vt:lpstr>
      <vt:lpstr>Arial</vt:lpstr>
      <vt:lpstr>Calibri</vt:lpstr>
      <vt:lpstr>Franklin Gothic Book</vt:lpstr>
      <vt:lpstr>Franklin Gothic Medium</vt:lpstr>
      <vt:lpstr>Geneva</vt:lpstr>
      <vt:lpstr>Helvetica Light</vt:lpstr>
      <vt:lpstr>Saira</vt:lpstr>
      <vt:lpstr>Saira Medium</vt:lpstr>
      <vt:lpstr>Saira SemiBold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>Dr. Wolf Consulting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Wolf Consulting PowerPoint Template</dc:title>
  <dc:subject/>
  <dc:creator>Claus Darnstädt</dc:creator>
  <cp:keywords/>
  <dc:description/>
  <cp:lastModifiedBy>Stephan Werner</cp:lastModifiedBy>
  <cp:revision>1677</cp:revision>
  <cp:lastPrinted>2019-11-26T22:22:41Z</cp:lastPrinted>
  <dcterms:created xsi:type="dcterms:W3CDTF">2013-02-05T23:18:47Z</dcterms:created>
  <dcterms:modified xsi:type="dcterms:W3CDTF">2020-06-15T13:21:39Z</dcterms:modified>
  <cp:category/>
</cp:coreProperties>
</file>