
<file path=[Content_Types].xml><?xml version="1.0" encoding="utf-8"?>
<Types xmlns="http://schemas.openxmlformats.org/package/2006/content-types">
  <Default Extension="png" ContentType="image/png"/>
  <Default Extension="3gp" ContentType="video/3gpp"/>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67" r:id="rId2"/>
  </p:sldMasterIdLst>
  <p:notesMasterIdLst>
    <p:notesMasterId r:id="rId11"/>
  </p:notesMasterIdLst>
  <p:handoutMasterIdLst>
    <p:handoutMasterId r:id="rId12"/>
  </p:handoutMasterIdLst>
  <p:sldIdLst>
    <p:sldId id="773" r:id="rId3"/>
    <p:sldId id="769" r:id="rId4"/>
    <p:sldId id="768" r:id="rId5"/>
    <p:sldId id="771" r:id="rId6"/>
    <p:sldId id="775" r:id="rId7"/>
    <p:sldId id="776" r:id="rId8"/>
    <p:sldId id="778" r:id="rId9"/>
    <p:sldId id="777" r:id="rId10"/>
  </p:sldIdLst>
  <p:sldSz cx="9144000" cy="5143500" type="screen16x9"/>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2FCFC3-0CF9-5942-9C2C-321FF6DEC15C}">
          <p14:sldIdLst>
            <p14:sldId id="773"/>
            <p14:sldId id="769"/>
            <p14:sldId id="768"/>
            <p14:sldId id="771"/>
            <p14:sldId id="775"/>
            <p14:sldId id="776"/>
            <p14:sldId id="778"/>
            <p14:sldId id="777"/>
          </p14:sldIdLst>
        </p14:section>
      </p14:sectionLst>
    </p:ext>
    <p:ext uri="{EFAFB233-063F-42B5-8137-9DF3F51BA10A}">
      <p15:sldGuideLst xmlns:p15="http://schemas.microsoft.com/office/powerpoint/2012/main">
        <p15:guide id="1" orient="horz" pos="645" userDrawn="1">
          <p15:clr>
            <a:srgbClr val="A4A3A4"/>
          </p15:clr>
        </p15:guide>
        <p15:guide id="2" pos="2835" userDrawn="1">
          <p15:clr>
            <a:srgbClr val="A4A3A4"/>
          </p15:clr>
        </p15:guide>
        <p15:guide id="3" pos="255">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Werner" initials="SW" lastIdx="10" clrIdx="0"/>
  <p:cmAuthor id="2" name="Mauricio Dröttboom / MFBB417A" initials="MD/M" lastIdx="1" clrIdx="1">
    <p:extLst>
      <p:ext uri="{19B8F6BF-5375-455C-9EA6-DF929625EA0E}">
        <p15:presenceInfo xmlns:p15="http://schemas.microsoft.com/office/powerpoint/2012/main" userId="54cf87a7-09c1-4398-b974-53911b772168" providerId="Windows Live"/>
      </p:ext>
    </p:extLst>
  </p:cmAuthor>
  <p:cmAuthor id="3" name="Microsoft Office User" initials="MOU" lastIdx="2"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9FF"/>
    <a:srgbClr val="1CABE2"/>
    <a:srgbClr val="BE0712"/>
    <a:srgbClr val="C00000"/>
    <a:srgbClr val="F77932"/>
    <a:srgbClr val="0A3363"/>
    <a:srgbClr val="E6E6E6"/>
    <a:srgbClr val="2386B7"/>
    <a:srgbClr val="7F7F7F"/>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57" autoAdjust="0"/>
    <p:restoredTop sz="97698" autoAdjust="0"/>
  </p:normalViewPr>
  <p:slideViewPr>
    <p:cSldViewPr snapToGrid="0" snapToObjects="1">
      <p:cViewPr varScale="1">
        <p:scale>
          <a:sx n="197" d="100"/>
          <a:sy n="197" d="100"/>
        </p:scale>
        <p:origin x="208" y="632"/>
      </p:cViewPr>
      <p:guideLst>
        <p:guide orient="horz" pos="645"/>
        <p:guide pos="2835"/>
        <p:guide pos="255"/>
      </p:guideLst>
    </p:cSldViewPr>
  </p:slideViewPr>
  <p:outlineViewPr>
    <p:cViewPr>
      <p:scale>
        <a:sx n="33" d="100"/>
        <a:sy n="33" d="100"/>
      </p:scale>
      <p:origin x="0" y="655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9" d="100"/>
          <a:sy n="79" d="100"/>
        </p:scale>
        <p:origin x="-3966" y="-84"/>
      </p:cViewPr>
      <p:guideLst>
        <p:guide orient="horz" pos="310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9T11:35:47.358" idx="1">
    <p:pos x="4956" y="1300"/>
    <p:text>http://supplier.ariba.com </p:text>
    <p:extLst mod="1">
      <p:ext uri="{C676402C-5697-4E1C-873F-D02D1690AC5C}">
        <p15:threadingInfo xmlns:p15="http://schemas.microsoft.com/office/powerpoint/2012/main" timeZoneBias="-120"/>
      </p:ext>
    </p:extLst>
  </p:cm>
  <p:cm authorId="1" dt="2018-10-09T11:43:48.427" idx="2">
    <p:pos x="3805" y="789"/>
    <p:text>https://velti.easybill.de/login</p:text>
    <p:extLst mod="1">
      <p:ext uri="{C676402C-5697-4E1C-873F-D02D1690AC5C}">
        <p15:threadingInfo xmlns:p15="http://schemas.microsoft.com/office/powerpoint/2012/main" timeZoneBias="-120"/>
      </p:ext>
    </p:extLst>
  </p:cm>
  <p:cm authorId="1" dt="2018-10-09T11:44:16.952" idx="3">
    <p:pos x="4957" y="1404"/>
    <p:text>https://login.taulia.com/login</p:text>
    <p:extLst>
      <p:ext uri="{C676402C-5697-4E1C-873F-D02D1690AC5C}">
        <p15:threadingInfo xmlns:p15="http://schemas.microsoft.com/office/powerpoint/2012/main" timeZoneBias="-120"/>
      </p:ext>
    </p:extLst>
  </p:cm>
  <p:cm authorId="3" dt="2019-07-16T15:53:07.695" idx="2">
    <p:pos x="4967" y="1703"/>
    <p:text>https://app.asana.com/-/login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09T11:54:32.506" idx="4">
    <p:pos x="3447" y="860"/>
    <p:text>&lt;SMS Tools&gt;&lt;Preview Link&gt;&lt;Create new local Campaign&gt;
https://internal.drwolfconsulting.de/SMS/previewLink/editMessages/</p:text>
    <p:extLst>
      <p:ext uri="{C676402C-5697-4E1C-873F-D02D1690AC5C}">
        <p15:threadingInfo xmlns:p15="http://schemas.microsoft.com/office/powerpoint/2012/main" timeZoneBias="-120"/>
      </p:ext>
    </p:extLst>
  </p:cm>
  <p:cm authorId="1" dt="2018-11-08T10:58:57.422" idx="5">
    <p:pos x="4891" y="869"/>
    <p:text>&lt;SMS Tools&gt;&lt;Preview Link&gt;&lt;Generate Preview Link&gt;
https://internal.drwolfconsulting.de/SMS/generateLink/</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10-09T13:35:32.551" idx="1">
    <p:pos x="3499" y="880"/>
    <p:text>https://smscampaigns.motivian.com/</p:text>
    <p:extLst mod="1">
      <p:ext uri="{C676402C-5697-4E1C-873F-D02D1690AC5C}">
        <p15:threadingInfo xmlns:p15="http://schemas.microsoft.com/office/powerpoint/2012/main" timeZoneBias="-120"/>
      </p:ext>
    </p:extLst>
  </p:cm>
  <p:cm authorId="1" dt="2018-11-08T15:54:51.673" idx="9">
    <p:pos x="4909" y="897"/>
    <p:text>https://smscampaigns.motivian.com/</p:text>
    <p:extLst mod="1">
      <p:ext uri="{C676402C-5697-4E1C-873F-D02D1690AC5C}">
        <p15:threadingInfo xmlns:p15="http://schemas.microsoft.com/office/powerpoint/2012/main" timeZoneBias="-60"/>
      </p:ext>
    </p:extLst>
  </p:cm>
  <p:cm authorId="1" dt="2018-11-08T15:54:59.457" idx="10">
    <p:pos x="4899" y="1455"/>
    <p:text>https://smscampaigns.motivian.com/</p:text>
    <p:extLst mod="1">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p:cNvSpPr>
            <a:spLocks noGrp="1"/>
          </p:cNvSpPr>
          <p:nvPr>
            <p:ph type="dt" sz="quarter" idx="1"/>
          </p:nvPr>
        </p:nvSpPr>
        <p:spPr>
          <a:xfrm>
            <a:off x="3849911" y="0"/>
            <a:ext cx="2946144" cy="493392"/>
          </a:xfrm>
          <a:prstGeom prst="rect">
            <a:avLst/>
          </a:prstGeom>
        </p:spPr>
        <p:txBody>
          <a:bodyPr vert="horz" lIns="91440" tIns="45720" rIns="91440" bIns="45720" rtlCol="0"/>
          <a:lstStyle>
            <a:lvl1pPr algn="r">
              <a:defRPr sz="1200"/>
            </a:lvl1pPr>
          </a:lstStyle>
          <a:p>
            <a:fld id="{741E801A-57BF-4A64-968E-4DF0AC5E9F09}" type="datetimeFigureOut">
              <a:rPr lang="en-US" smtClean="0">
                <a:latin typeface="Franklin Gothic Book" panose="020B0503020102020204" pitchFamily="34" charset="0"/>
              </a:rPr>
              <a:t>6/15/20</a:t>
            </a:fld>
            <a:endParaRPr lang="en-US" dirty="0">
              <a:latin typeface="Franklin Gothic Book" panose="020B0503020102020204" pitchFamily="34" charset="0"/>
            </a:endParaRPr>
          </a:p>
        </p:txBody>
      </p:sp>
      <p:sp>
        <p:nvSpPr>
          <p:cNvPr id="4" name="Footer Placeholder 3"/>
          <p:cNvSpPr>
            <a:spLocks noGrp="1"/>
          </p:cNvSpPr>
          <p:nvPr>
            <p:ph type="ftr" sz="quarter" idx="2"/>
          </p:nvPr>
        </p:nvSpPr>
        <p:spPr>
          <a:xfrm>
            <a:off x="2" y="9361822"/>
            <a:ext cx="2946145" cy="493391"/>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p:cNvSpPr>
            <a:spLocks noGrp="1"/>
          </p:cNvSpPr>
          <p:nvPr>
            <p:ph type="sldNum" sz="quarter" idx="3"/>
          </p:nvPr>
        </p:nvSpPr>
        <p:spPr>
          <a:xfrm>
            <a:off x="3849911" y="9361822"/>
            <a:ext cx="2946144" cy="493391"/>
          </a:xfrm>
          <a:prstGeom prst="rect">
            <a:avLst/>
          </a:prstGeom>
        </p:spPr>
        <p:txBody>
          <a:bodyPr vert="horz" lIns="91440" tIns="45720" rIns="91440" bIns="45720" rtlCol="0" anchor="b"/>
          <a:lstStyle>
            <a:lvl1pPr algn="r">
              <a:defRPr sz="1200"/>
            </a:lvl1pPr>
          </a:lstStyle>
          <a:p>
            <a:fld id="{D0BD88C4-3BD6-461C-B424-5017A4998709}" type="slidenum">
              <a:rPr lang="en-US" smtClean="0">
                <a:latin typeface="Franklin Gothic Book" panose="020B0503020102020204" pitchFamily="34" charset="0"/>
              </a:rPr>
              <a:t>‹Nr.›</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04422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2125"/>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49690" y="2"/>
            <a:ext cx="2946400" cy="492125"/>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7A28437-E3A1-764B-8C54-F47FD85B4BEA}" type="datetimeFigureOut">
              <a:rPr lang="en-US" smtClean="0"/>
              <a:pPr/>
              <a:t>6/15/20</a:t>
            </a:fld>
            <a:endParaRPr lang="en-US" dirty="0"/>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2" y="4681540"/>
            <a:ext cx="5438775" cy="44354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361490"/>
            <a:ext cx="2946400" cy="493712"/>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49690" y="9361490"/>
            <a:ext cx="2946400" cy="493712"/>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5EC53647-549B-974D-8E82-900FA64626F0}" type="slidenum">
              <a:rPr lang="en-US" smtClean="0"/>
              <a:pPr/>
              <a:t>‹Nr.›</a:t>
            </a:fld>
            <a:endParaRPr lang="en-US" dirty="0"/>
          </a:p>
        </p:txBody>
      </p:sp>
    </p:spTree>
    <p:extLst>
      <p:ext uri="{BB962C8B-B14F-4D97-AF65-F5344CB8AC3E}">
        <p14:creationId xmlns:p14="http://schemas.microsoft.com/office/powerpoint/2010/main" val="2125734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200" kern="1200">
        <a:solidFill>
          <a:schemeClr val="tx1"/>
        </a:solidFill>
        <a:latin typeface="Franklin Gothic Book" panose="020B0503020102020204" pitchFamily="34" charset="0"/>
        <a:ea typeface="+mn-ea"/>
        <a:cs typeface="+mn-cs"/>
      </a:defRPr>
    </a:lvl2pPr>
    <a:lvl3pPr marL="914400" algn="l" defTabSz="457200" rtl="0" eaLnBrk="1" latinLnBrk="0" hangingPunct="1">
      <a:defRPr sz="1200" kern="1200">
        <a:solidFill>
          <a:schemeClr val="tx1"/>
        </a:solidFill>
        <a:latin typeface="Franklin Gothic Book" panose="020B0503020102020204" pitchFamily="34" charset="0"/>
        <a:ea typeface="+mn-ea"/>
        <a:cs typeface="+mn-cs"/>
      </a:defRPr>
    </a:lvl3pPr>
    <a:lvl4pPr marL="1371600" algn="l" defTabSz="457200" rtl="0" eaLnBrk="1" latinLnBrk="0" hangingPunct="1">
      <a:defRPr sz="1200" kern="1200">
        <a:solidFill>
          <a:schemeClr val="tx1"/>
        </a:solidFill>
        <a:latin typeface="Franklin Gothic Book" panose="020B0503020102020204" pitchFamily="34" charset="0"/>
        <a:ea typeface="+mn-ea"/>
        <a:cs typeface="+mn-cs"/>
      </a:defRPr>
    </a:lvl4pPr>
    <a:lvl5pPr marL="1828800" algn="l" defTabSz="457200" rtl="0" eaLnBrk="1" latinLnBrk="0" hangingPunct="1">
      <a:defRPr sz="1200" kern="1200">
        <a:solidFill>
          <a:schemeClr val="tx1"/>
        </a:solidFill>
        <a:latin typeface="Franklin Gothic Book" panose="020B05030201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6F410-7C52-4D75-8311-E9DF9A3BA204}"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33956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Kampagnen Anfrage vom Kunden (Telekom)</a:t>
            </a:r>
          </a:p>
          <a:p>
            <a:pPr marL="228600" indent="-228600">
              <a:buAutoNum type="arabicPeriod"/>
            </a:pPr>
            <a:r>
              <a:rPr lang="de-DE" dirty="0"/>
              <a:t>Erstellung eines </a:t>
            </a:r>
            <a:r>
              <a:rPr lang="de-DE" dirty="0" err="1"/>
              <a:t>KVA‘s</a:t>
            </a:r>
            <a:r>
              <a:rPr lang="de-DE" dirty="0"/>
              <a:t> von </a:t>
            </a:r>
            <a:r>
              <a:rPr lang="de-DE" dirty="0" err="1"/>
              <a:t>Velti</a:t>
            </a:r>
            <a:r>
              <a:rPr lang="de-DE" dirty="0"/>
              <a:t>/DWC</a:t>
            </a:r>
          </a:p>
          <a:p>
            <a:pPr marL="228600" indent="-228600">
              <a:buAutoNum type="arabicPeriod"/>
            </a:pPr>
            <a:r>
              <a:rPr lang="de-DE" dirty="0"/>
              <a:t>Bestätigung/Ablehnung des </a:t>
            </a:r>
            <a:r>
              <a:rPr lang="de-DE" dirty="0" err="1"/>
              <a:t>KVA‘s</a:t>
            </a:r>
            <a:endParaRPr lang="de-DE" dirty="0"/>
          </a:p>
          <a:p>
            <a:pPr marL="228600" indent="-228600">
              <a:buAutoNum type="arabicPeriod"/>
            </a:pPr>
            <a:r>
              <a:rPr lang="de-DE" dirty="0"/>
              <a:t>?</a:t>
            </a:r>
          </a:p>
          <a:p>
            <a:pPr marL="228600" indent="-228600">
              <a:buAutoNum type="arabicPeriod"/>
            </a:pPr>
            <a:r>
              <a:rPr lang="de-DE" dirty="0"/>
              <a:t>Inhalt wird geliefert//Inhalt wird aufbereitet/verarbeitet</a:t>
            </a:r>
          </a:p>
          <a:p>
            <a:pPr marL="228600" indent="-228600">
              <a:buAutoNum type="arabicPeriod"/>
            </a:pPr>
            <a:r>
              <a:rPr lang="de-DE" dirty="0"/>
              <a:t>Daten werden geliefert (MSISDNs)//Versand wird vorbereitet</a:t>
            </a:r>
          </a:p>
          <a:p>
            <a:pPr marL="228600" indent="-228600">
              <a:buAutoNum type="arabicPeriod"/>
            </a:pPr>
            <a:r>
              <a:rPr lang="de-DE" dirty="0"/>
              <a:t>Rechnung wird gestellt</a:t>
            </a:r>
          </a:p>
          <a:p>
            <a:pPr marL="228600" indent="-228600">
              <a:buAutoNum type="arabicPeriod"/>
            </a:pPr>
            <a:r>
              <a:rPr lang="de-DE" dirty="0"/>
              <a:t>Rechnung wird bezahlt</a:t>
            </a:r>
          </a:p>
        </p:txBody>
      </p:sp>
      <p:sp>
        <p:nvSpPr>
          <p:cNvPr id="4" name="Foliennummernplatzhalter 3"/>
          <p:cNvSpPr>
            <a:spLocks noGrp="1"/>
          </p:cNvSpPr>
          <p:nvPr>
            <p:ph type="sldNum" sz="quarter" idx="5"/>
          </p:nvPr>
        </p:nvSpPr>
        <p:spPr/>
        <p:txBody>
          <a:bodyPr/>
          <a:lstStyle/>
          <a:p>
            <a:fld id="{5EC53647-549B-974D-8E82-900FA64626F0}" type="slidenum">
              <a:rPr lang="en-US" smtClean="0"/>
              <a:pPr/>
              <a:t>3</a:t>
            </a:fld>
            <a:endParaRPr lang="en-US" dirty="0"/>
          </a:p>
        </p:txBody>
      </p:sp>
    </p:spTree>
    <p:extLst>
      <p:ext uri="{BB962C8B-B14F-4D97-AF65-F5344CB8AC3E}">
        <p14:creationId xmlns:p14="http://schemas.microsoft.com/office/powerpoint/2010/main" val="79939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20393503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6" name="Title 1"/>
          <p:cNvSpPr>
            <a:spLocks noGrp="1"/>
          </p:cNvSpPr>
          <p:nvPr>
            <p:ph type="ctrTitle"/>
          </p:nvPr>
        </p:nvSpPr>
        <p:spPr>
          <a:xfrm>
            <a:off x="2085130" y="1515458"/>
            <a:ext cx="4676776" cy="1305570"/>
          </a:xfrm>
          <a:prstGeom prst="rect">
            <a:avLst/>
          </a:prstGeom>
        </p:spPr>
        <p:txBody>
          <a:bodyPr>
            <a:normAutofit/>
          </a:bodyPr>
          <a:lstStyle>
            <a:lvl1pPr marL="0" algn="l" defTabSz="457200" rtl="0" eaLnBrk="1" latinLnBrk="0" hangingPunct="1">
              <a:lnSpc>
                <a:spcPct val="100000"/>
              </a:lnSpc>
              <a:spcBef>
                <a:spcPct val="0"/>
              </a:spcBef>
              <a:buNone/>
              <a:defRPr lang="en-US" sz="2760" b="1" kern="1200" cap="all" spc="0" baseline="0" dirty="0">
                <a:solidFill>
                  <a:srgbClr val="002060"/>
                </a:solidFill>
                <a:effectLst/>
                <a:latin typeface="Tw Cen MT" panose="020B0602020104020603" pitchFamily="34" charset="0"/>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2085130" y="2055971"/>
            <a:ext cx="4676776" cy="1251009"/>
          </a:xfrm>
        </p:spPr>
        <p:txBody>
          <a:bodyPr>
            <a:noAutofit/>
          </a:bodyPr>
          <a:lstStyle>
            <a:lvl1pPr marL="0" indent="0" algn="l" defTabSz="457200" rtl="0" eaLnBrk="1" latinLnBrk="0" hangingPunct="1">
              <a:lnSpc>
                <a:spcPct val="80000"/>
              </a:lnSpc>
              <a:spcBef>
                <a:spcPct val="0"/>
              </a:spcBef>
              <a:spcAft>
                <a:spcPts val="600"/>
              </a:spcAft>
              <a:buFont typeface="Wingdings" charset="2"/>
              <a:buNone/>
              <a:defRPr lang="en-US" sz="3400" b="0" kern="1200" cap="all" spc="-150" baseline="0" dirty="0">
                <a:solidFill>
                  <a:srgbClr val="00AAE5"/>
                </a:solidFill>
                <a:effectLst/>
                <a:latin typeface="Tw Cen MT" panose="020B0602020104020603" pitchFamily="34" charset="0"/>
                <a:ea typeface="+mj-ea"/>
                <a:cs typeface="+mj-cs"/>
              </a:defRPr>
            </a:lvl1pPr>
            <a:lvl2pPr>
              <a:defRPr sz="2400" b="0">
                <a:solidFill>
                  <a:srgbClr val="003399"/>
                </a:solidFill>
              </a:defRPr>
            </a:lvl2pPr>
            <a:lvl3pPr>
              <a:defRPr sz="2400" b="0">
                <a:solidFill>
                  <a:srgbClr val="003399"/>
                </a:solidFill>
              </a:defRPr>
            </a:lvl3pPr>
            <a:lvl4pPr>
              <a:defRPr sz="2400" b="0">
                <a:solidFill>
                  <a:srgbClr val="003399"/>
                </a:solidFill>
              </a:defRPr>
            </a:lvl4pPr>
            <a:lvl5pPr>
              <a:defRPr sz="2400" b="0">
                <a:solidFill>
                  <a:srgbClr val="003399"/>
                </a:solidFill>
              </a:defRPr>
            </a:lvl5pPr>
          </a:lstStyle>
          <a:p>
            <a:pPr lvl="0"/>
            <a:r>
              <a:rPr lang="en-US" dirty="0"/>
              <a:t>Click to edit Master text styles</a:t>
            </a:r>
          </a:p>
        </p:txBody>
      </p:sp>
      <p:sp>
        <p:nvSpPr>
          <p:cNvPr id="3" name="TextBox 2"/>
          <p:cNvSpPr txBox="1"/>
          <p:nvPr userDrawn="1"/>
        </p:nvSpPr>
        <p:spPr>
          <a:xfrm>
            <a:off x="9144000" y="5084956"/>
            <a:ext cx="914400" cy="914400"/>
          </a:xfrm>
          <a:prstGeom prst="rect">
            <a:avLst/>
          </a:prstGeom>
        </p:spPr>
        <p:txBody>
          <a:bodyPr vert="horz" wrap="none" lIns="91440" tIns="45720" rIns="91440" bIns="45720" rtlCol="0" anchor="ctr">
            <a:noAutofit/>
          </a:bodyPr>
          <a:lstStyle/>
          <a:p>
            <a:endParaRPr lang="en-US" b="0" cap="none" baseline="0">
              <a:latin typeface="+mn-lt"/>
            </a:endParaRPr>
          </a:p>
        </p:txBody>
      </p:sp>
    </p:spTree>
    <p:extLst>
      <p:ext uri="{BB962C8B-B14F-4D97-AF65-F5344CB8AC3E}">
        <p14:creationId xmlns:p14="http://schemas.microsoft.com/office/powerpoint/2010/main" val="1401911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text layout">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614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65384299"/>
      </p:ext>
    </p:extLst>
  </p:cSld>
  <p:clrMapOvr>
    <a:masterClrMapping/>
  </p:clrMapOvr>
  <p:transition spd="slow">
    <p:push dir="u"/>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RED">
    <p:spTree>
      <p:nvGrpSpPr>
        <p:cNvPr id="1" name=""/>
        <p:cNvGrpSpPr/>
        <p:nvPr/>
      </p:nvGrpSpPr>
      <p:grpSpPr>
        <a:xfrm>
          <a:off x="0" y="0"/>
          <a:ext cx="0" cy="0"/>
          <a:chOff x="0" y="0"/>
          <a:chExt cx="0" cy="0"/>
        </a:xfrm>
      </p:grpSpPr>
      <p:sp>
        <p:nvSpPr>
          <p:cNvPr id="4" name="Title 3"/>
          <p:cNvSpPr>
            <a:spLocks noGrp="1"/>
          </p:cNvSpPr>
          <p:nvPr>
            <p:ph type="title"/>
          </p:nvPr>
        </p:nvSpPr>
        <p:spPr>
          <a:xfrm>
            <a:off x="430557"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402412"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556833532"/>
      </p:ext>
    </p:extLst>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7" y="959843"/>
            <a:ext cx="7030379" cy="312650"/>
          </a:xfrm>
        </p:spPr>
        <p:txBody>
          <a:bodyPr>
            <a:noAutofit/>
          </a:bodyPr>
          <a:lstStyle>
            <a:lvl1pPr>
              <a:defRPr sz="2000" b="1">
                <a:solidFill>
                  <a:srgbClr val="00AAE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521553"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430557"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79749"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720653"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pic>
        <p:nvPicPr>
          <p:cNvPr id="1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144706075"/>
      </p:ext>
    </p:extLst>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8"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35828"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2611784"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611783"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8472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8472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5642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5642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411055"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20"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4208765405"/>
      </p:ext>
    </p:extLst>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962913"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62913"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68184"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3533268"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33267"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69464"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69463"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47691"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17"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503470668"/>
      </p:ext>
    </p:extLst>
  </p:cSld>
  <p:clrMapOvr>
    <a:masterClrMapping/>
  </p:clrMapOvr>
  <p:transition spd="slow">
    <p:push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 name="Title 1"/>
          <p:cNvSpPr>
            <a:spLocks noGrp="1"/>
          </p:cNvSpPr>
          <p:nvPr>
            <p:ph type="title"/>
          </p:nvPr>
        </p:nvSpPr>
        <p:spPr>
          <a:xfrm>
            <a:off x="428563" y="307311"/>
            <a:ext cx="8229600" cy="379098"/>
          </a:xfrm>
        </p:spPr>
        <p:txBody>
          <a:bodyPr>
            <a:normAutofit/>
          </a:bodyPr>
          <a:lstStyle>
            <a:lvl1pPr>
              <a:defRPr sz="1800" cap="all" baseline="0">
                <a:solidFill>
                  <a:srgbClr val="00AAE5"/>
                </a:solidFill>
                <a:latin typeface="+mj-lt"/>
              </a:defRPr>
            </a:lvl1pPr>
          </a:lstStyle>
          <a:p>
            <a:r>
              <a:rPr lang="en-US" dirty="0"/>
              <a:t>Click to edit Master title style</a:t>
            </a:r>
          </a:p>
        </p:txBody>
      </p:sp>
      <p:sp>
        <p:nvSpPr>
          <p:cNvPr id="5" name="Text Placeholder 4"/>
          <p:cNvSpPr>
            <a:spLocks noGrp="1"/>
          </p:cNvSpPr>
          <p:nvPr>
            <p:ph type="body" sz="quarter" idx="17"/>
          </p:nvPr>
        </p:nvSpPr>
        <p:spPr>
          <a:xfrm>
            <a:off x="409835" y="494671"/>
            <a:ext cx="8229600" cy="519938"/>
          </a:xfrm>
        </p:spPr>
        <p:txBody>
          <a:bodyPr/>
          <a:lstStyle>
            <a:lvl1pPr>
              <a:defRPr sz="2400" b="0" cap="all" baseline="0">
                <a:solidFill>
                  <a:srgbClr val="F87922"/>
                </a:solidFill>
                <a:latin typeface="Tw Cen MT" panose="020B0602020104020603" pitchFamily="34" charset="0"/>
              </a:defRPr>
            </a:lvl1pPr>
            <a:lvl2pPr>
              <a:defRPr sz="1800" cap="all" baseline="0">
                <a:latin typeface="Tw Cen MT" panose="020B0602020104020603" pitchFamily="34" charset="0"/>
              </a:defRPr>
            </a:lvl2pPr>
            <a:lvl3pPr>
              <a:defRPr sz="1800" cap="all" baseline="0">
                <a:latin typeface="Tw Cen MT" panose="020B0602020104020603" pitchFamily="34" charset="0"/>
              </a:defRPr>
            </a:lvl3pPr>
            <a:lvl4pPr>
              <a:defRPr sz="1800" cap="all" baseline="0">
                <a:latin typeface="Tw Cen MT" panose="020B0602020104020603" pitchFamily="34" charset="0"/>
              </a:defRPr>
            </a:lvl4pPr>
            <a:lvl5pPr>
              <a:defRPr sz="1800" cap="all" baseline="0">
                <a:latin typeface="Tw Cen MT" panose="020B0602020104020603" pitchFamily="34" charset="0"/>
              </a:defRPr>
            </a:lvl5pPr>
          </a:lstStyle>
          <a:p>
            <a:pPr lvl="0"/>
            <a:r>
              <a:rPr lang="en-US" dirty="0"/>
              <a:t>Click to edit Master text styles</a:t>
            </a:r>
          </a:p>
        </p:txBody>
      </p:sp>
      <p:sp>
        <p:nvSpPr>
          <p:cNvPr id="7" name="Text Placeholder 6"/>
          <p:cNvSpPr>
            <a:spLocks noGrp="1"/>
          </p:cNvSpPr>
          <p:nvPr>
            <p:ph type="body" sz="quarter" idx="18"/>
          </p:nvPr>
        </p:nvSpPr>
        <p:spPr>
          <a:xfrm>
            <a:off x="6376182" y="1677988"/>
            <a:ext cx="2116942" cy="2730500"/>
          </a:xfrm>
        </p:spPr>
        <p:txBody>
          <a:bodyPr/>
          <a:lstStyle>
            <a:lvl1pPr marL="171450" indent="-171450">
              <a:buFont typeface="Wingdings" panose="05000000000000000000" pitchFamily="2" charset="2"/>
              <a:buChar char=""/>
              <a:defRPr sz="900" b="0">
                <a:latin typeface="+mj-lt"/>
              </a:defRPr>
            </a:lvl1pPr>
            <a:lvl2pPr>
              <a:defRPr sz="1200" b="0">
                <a:latin typeface="+mj-lt"/>
              </a:defRPr>
            </a:lvl2pPr>
            <a:lvl3pPr>
              <a:defRPr sz="1200" b="0">
                <a:latin typeface="+mj-lt"/>
              </a:defRPr>
            </a:lvl3pPr>
            <a:lvl4pPr>
              <a:defRPr sz="1200" b="0">
                <a:latin typeface="+mj-lt"/>
              </a:defRPr>
            </a:lvl4pPr>
            <a:lvl5pPr>
              <a:defRPr sz="1200" b="0">
                <a:latin typeface="+mj-lt"/>
              </a:defRPr>
            </a:lvl5pPr>
          </a:lstStyle>
          <a:p>
            <a:pPr lvl="0"/>
            <a:r>
              <a:rPr lang="en-US" dirty="0"/>
              <a:t>Click to edit Master text styles</a:t>
            </a:r>
          </a:p>
        </p:txBody>
      </p:sp>
      <p:sp>
        <p:nvSpPr>
          <p:cNvPr id="9" name="Rectangle 8"/>
          <p:cNvSpPr/>
          <p:nvPr userDrawn="1"/>
        </p:nvSpPr>
        <p:spPr>
          <a:xfrm>
            <a:off x="405102" y="0"/>
            <a:ext cx="27432" cy="84124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3256457"/>
      </p:ext>
    </p:extLst>
  </p:cSld>
  <p:clrMapOvr>
    <a:masterClrMapping/>
  </p:clrMapOvr>
  <p:transition spd="slow">
    <p:push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6" name="Text Placeholder 8"/>
          <p:cNvSpPr>
            <a:spLocks noGrp="1"/>
          </p:cNvSpPr>
          <p:nvPr>
            <p:ph type="body" idx="10"/>
          </p:nvPr>
        </p:nvSpPr>
        <p:spPr>
          <a:xfrm>
            <a:off x="431670" y="2234751"/>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22" name="Rectangle 21"/>
          <p:cNvSpPr/>
          <p:nvPr userDrawn="1"/>
        </p:nvSpPr>
        <p:spPr>
          <a:xfrm>
            <a:off x="517524" y="1107879"/>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79798" y="1107879"/>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42074" y="1107879"/>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3003419" y="1398090"/>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68955" y="1398090"/>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517524"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79798"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42074" y="1378656"/>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94074" y="2234751"/>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37299" y="2234751"/>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pic>
        <p:nvPicPr>
          <p:cNvPr id="2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82200135"/>
      </p:ext>
    </p:extLst>
  </p:cSld>
  <p:clrMapOvr>
    <a:masterClrMapping/>
  </p:clrMapOvr>
  <p:transition spd="slow">
    <p:push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31614455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a:p>
            <a:pPr lvl="0"/>
            <a:endParaRPr lang="en-US" dirty="0"/>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7155943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2010423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205294834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rgbClr val="00AAE5"/>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rgbClr val="F87922"/>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2082554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Internal - White and Dark Blue Title Bar">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chemeClr val="bg1">
                    <a:lumMod val="50000"/>
                  </a:schemeClr>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prstClr val="white">
                    <a:lumMod val="65000"/>
                  </a:prstClr>
                </a:solidFill>
              </a:rPr>
              <a:pPr/>
              <a:t>‹Nr.›</a:t>
            </a:fld>
            <a:endParaRPr lang="en-US" sz="800">
              <a:solidFill>
                <a:prstClr val="white">
                  <a:lumMod val="65000"/>
                </a:prst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0" indent="0">
              <a:lnSpc>
                <a:spcPct val="100000"/>
              </a:lnSpc>
              <a:buFont typeface="Arial" panose="020B0604020202020204" pitchFamily="34" charset="0"/>
              <a:buNone/>
              <a:defRPr sz="1600" b="0">
                <a:solidFill>
                  <a:schemeClr val="bg1">
                    <a:lumMod val="50000"/>
                  </a:schemeClr>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bg1">
                    <a:lumMod val="50000"/>
                  </a:schemeClr>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bg1">
                    <a:lumMod val="50000"/>
                  </a:schemeClr>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bg1">
                    <a:lumMod val="50000"/>
                  </a:schemeClr>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23221562"/>
      </p:ext>
    </p:extLst>
  </p:cSld>
  <p:clrMapOvr>
    <a:masterClrMapping/>
  </p:clrMapOvr>
  <p:transition spd="slow">
    <p:push dir="u"/>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nal - Dark Blu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0"/>
          </p:nvPr>
        </p:nvSpPr>
        <p:spPr>
          <a:xfrm>
            <a:off x="354092" y="1261137"/>
            <a:ext cx="7117804" cy="2969109"/>
          </a:xfrm>
          <a:prstGeom prst="rect">
            <a:avLst/>
          </a:prstGeom>
        </p:spPr>
        <p:txBody>
          <a:bodyPr/>
          <a:lstStyle/>
          <a:p>
            <a:pPr lvl="0"/>
            <a:r>
              <a:rPr lang="en-US" dirty="0"/>
              <a:t>Click to edit Master text styles</a:t>
            </a:r>
          </a:p>
        </p:txBody>
      </p:sp>
      <p:sp>
        <p:nvSpPr>
          <p:cNvPr id="5"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Tree>
    <p:extLst>
      <p:ext uri="{BB962C8B-B14F-4D97-AF65-F5344CB8AC3E}">
        <p14:creationId xmlns:p14="http://schemas.microsoft.com/office/powerpoint/2010/main" val="164409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10559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1290521781"/>
      </p:ext>
    </p:extLst>
  </p:cSld>
  <p:clrMapOvr>
    <a:masterClrMapping/>
  </p:clrMapOvr>
  <p:transition spd="slow">
    <p:push dir="u"/>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654505804"/>
      </p:ext>
    </p:extLst>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4021659222"/>
      </p:ext>
    </p:extLst>
  </p:cSld>
  <p:clrMapOvr>
    <a:masterClrMapping/>
  </p:clrMapOvr>
  <p:transition spd="slow">
    <p:push dir="u"/>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Tree>
    <p:extLst>
      <p:ext uri="{BB962C8B-B14F-4D97-AF65-F5344CB8AC3E}">
        <p14:creationId xmlns:p14="http://schemas.microsoft.com/office/powerpoint/2010/main" val="889288992"/>
      </p:ext>
    </p:extLst>
  </p:cSld>
  <p:clrMapOvr>
    <a:masterClrMapping/>
  </p:clrMapOvr>
  <p:transition spd="slow">
    <p:push dir="u"/>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3374778"/>
      </p:ext>
    </p:extLst>
  </p:cSld>
  <p:clrMapOvr>
    <a:masterClrMapping/>
  </p:clrMapOvr>
  <p:transition spd="slow">
    <p:push dir="u"/>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456064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pic>
        <p:nvPicPr>
          <p:cNvPr id="10" name="Picture 4" descr="https://www.velti.com/images/footer_logo.png">
            <a:extLst>
              <a:ext uri="{FF2B5EF4-FFF2-40B4-BE49-F238E27FC236}">
                <a16:creationId xmlns:a16="http://schemas.microsoft.com/office/drawing/2014/main" id="{84E98C85-54B1-B046-9A4C-2403CD2C557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42771113"/>
      </p:ext>
    </p:extLst>
  </p:cSld>
  <p:clrMap bg1="lt1" tx1="dk1" bg2="lt2" tx2="dk2" accent1="accent1" accent2="accent2" accent3="accent3" accent4="accent4" accent5="accent5" accent6="accent6" hlink="hlink" folHlink="folHlink"/>
  <p:sldLayoutIdLst>
    <p:sldLayoutId id="2147483856" r:id="rId1"/>
    <p:sldLayoutId id="2147483862" r:id="rId2"/>
    <p:sldLayoutId id="2147483859" r:id="rId3"/>
    <p:sldLayoutId id="2147483833" r:id="rId4"/>
    <p:sldLayoutId id="2147483863" r:id="rId5"/>
    <p:sldLayoutId id="2147483860" r:id="rId6"/>
    <p:sldLayoutId id="2147483866" r:id="rId7"/>
    <p:sldLayoutId id="2147483861" r:id="rId8"/>
    <p:sldLayoutId id="2147483855" r:id="rId9"/>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a:solidFill>
                <a:schemeClr val="bg1"/>
              </a:solidFill>
            </a:endParaRPr>
          </a:p>
        </p:txBody>
      </p:sp>
      <p:sp>
        <p:nvSpPr>
          <p:cNvPr id="4" name="Title Placeholder 3"/>
          <p:cNvSpPr>
            <a:spLocks noGrp="1"/>
          </p:cNvSpPr>
          <p:nvPr>
            <p:ph type="title"/>
          </p:nvPr>
        </p:nvSpPr>
        <p:spPr>
          <a:xfrm>
            <a:off x="434826"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88365"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381940145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spc="0" dirty="0">
          <a:solidFill>
            <a:srgbClr val="47C4EF"/>
          </a:solidFill>
          <a:latin typeface="+mj-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_Campaign%20Calendar/Kampagnenkalender_180423.xls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a:extLst>
              <a:ext uri="{FF2B5EF4-FFF2-40B4-BE49-F238E27FC236}">
                <a16:creationId xmlns:a16="http://schemas.microsoft.com/office/drawing/2014/main" id="{F4507CFD-0C1C-F943-818F-F4BDE6969A05}"/>
              </a:ext>
            </a:extLst>
          </p:cNvPr>
          <p:cNvSpPr txBox="1">
            <a:spLocks/>
          </p:cNvSpPr>
          <p:nvPr/>
        </p:nvSpPr>
        <p:spPr>
          <a:xfrm>
            <a:off x="1704091" y="1918994"/>
            <a:ext cx="5740066" cy="788939"/>
          </a:xfrm>
          <a:prstGeom prst="rect">
            <a:avLst/>
          </a:prstGeom>
        </p:spPr>
        <p:txBody>
          <a:bodyPr vert="horz" lIns="91440" tIns="45720" rIns="91440" bIns="45720" rtlCol="0">
            <a:noAutofit/>
          </a:bodyPr>
          <a:lstStyle>
            <a:lvl1pPr marL="0" indent="0" algn="l" defTabSz="457200" rtl="0" eaLnBrk="1" latinLnBrk="0" hangingPunct="1">
              <a:lnSpc>
                <a:spcPct val="70000"/>
              </a:lnSpc>
              <a:spcBef>
                <a:spcPct val="0"/>
              </a:spcBef>
              <a:spcAft>
                <a:spcPts val="600"/>
              </a:spcAft>
              <a:buFont typeface="Wingdings" charset="2"/>
              <a:buNone/>
              <a:defRPr lang="en-US" sz="3400" b="0" kern="1200" cap="all" spc="-150" baseline="0" dirty="0">
                <a:solidFill>
                  <a:schemeClr val="bg2">
                    <a:lumMod val="50000"/>
                  </a:schemeClr>
                </a:solidFill>
                <a:effectLst/>
                <a:latin typeface="Tw Cen MT" panose="020B0602020104020603" pitchFamily="34" charset="0"/>
                <a:ea typeface="+mj-ea"/>
                <a:cs typeface="+mj-cs"/>
              </a:defRPr>
            </a:lvl1pPr>
            <a:lvl2pPr marL="0" indent="0" algn="l" defTabSz="457200" rtl="0" eaLnBrk="1" latinLnBrk="0" hangingPunct="1">
              <a:lnSpc>
                <a:spcPct val="100000"/>
              </a:lnSpc>
              <a:spcBef>
                <a:spcPts val="0"/>
              </a:spcBef>
              <a:spcAft>
                <a:spcPts val="600"/>
              </a:spcAft>
              <a:buFont typeface="Wingdings" charset="2"/>
              <a:buNone/>
              <a:defRPr lang="en-US" sz="2400" b="0" kern="1200" spc="0">
                <a:solidFill>
                  <a:srgbClr val="003399"/>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sz="2600" b="1" spc="0" dirty="0">
                <a:solidFill>
                  <a:srgbClr val="1CABE2"/>
                </a:solidFill>
              </a:rPr>
              <a:t>Velti for Vodafone</a:t>
            </a:r>
            <a:br>
              <a:rPr lang="en-US" sz="2600" b="1" spc="0" dirty="0">
                <a:solidFill>
                  <a:srgbClr val="1CABE2"/>
                </a:solidFill>
              </a:rPr>
            </a:br>
            <a:r>
              <a:rPr lang="en-US" sz="2600" b="1" spc="0" dirty="0">
                <a:solidFill>
                  <a:srgbClr val="1CABE2"/>
                </a:solidFill>
              </a:rPr>
              <a:t>Campaign Management Process</a:t>
            </a:r>
            <a:endParaRPr lang="en-US" sz="2600" spc="0" dirty="0">
              <a:solidFill>
                <a:srgbClr val="1CABE2"/>
              </a:solidFill>
            </a:endParaRPr>
          </a:p>
        </p:txBody>
      </p:sp>
      <p:grpSp>
        <p:nvGrpSpPr>
          <p:cNvPr id="12" name="Group 27">
            <a:extLst>
              <a:ext uri="{FF2B5EF4-FFF2-40B4-BE49-F238E27FC236}">
                <a16:creationId xmlns:a16="http://schemas.microsoft.com/office/drawing/2014/main" id="{35AA62E5-D227-9141-8052-E0E4A54DEC50}"/>
              </a:ext>
            </a:extLst>
          </p:cNvPr>
          <p:cNvGrpSpPr/>
          <p:nvPr/>
        </p:nvGrpSpPr>
        <p:grpSpPr>
          <a:xfrm>
            <a:off x="1658372" y="1841473"/>
            <a:ext cx="5817856" cy="866460"/>
            <a:chOff x="1525418" y="1184302"/>
            <a:chExt cx="4976284" cy="1061941"/>
          </a:xfrm>
          <a:solidFill>
            <a:srgbClr val="C00000"/>
          </a:solidFill>
        </p:grpSpPr>
        <p:sp>
          <p:nvSpPr>
            <p:cNvPr id="13" name="Rectangle 28">
              <a:extLst>
                <a:ext uri="{FF2B5EF4-FFF2-40B4-BE49-F238E27FC236}">
                  <a16:creationId xmlns:a16="http://schemas.microsoft.com/office/drawing/2014/main" id="{F0521FED-263A-1D4B-A447-E838C8D69DBC}"/>
                </a:ext>
              </a:extLst>
            </p:cNvPr>
            <p:cNvSpPr/>
            <p:nvPr/>
          </p:nvSpPr>
          <p:spPr>
            <a:xfrm>
              <a:off x="1525418" y="1184302"/>
              <a:ext cx="39106"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14" name="Rectangle 29">
              <a:extLst>
                <a:ext uri="{FF2B5EF4-FFF2-40B4-BE49-F238E27FC236}">
                  <a16:creationId xmlns:a16="http://schemas.microsoft.com/office/drawing/2014/main" id="{CE033659-2CFD-F344-AF4C-561956A67D5A}"/>
                </a:ext>
              </a:extLst>
            </p:cNvPr>
            <p:cNvSpPr/>
            <p:nvPr/>
          </p:nvSpPr>
          <p:spPr>
            <a:xfrm>
              <a:off x="6474270" y="1184302"/>
              <a:ext cx="27432"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sp>
        <p:nvSpPr>
          <p:cNvPr id="15" name="Text Placeholder 4">
            <a:extLst>
              <a:ext uri="{FF2B5EF4-FFF2-40B4-BE49-F238E27FC236}">
                <a16:creationId xmlns:a16="http://schemas.microsoft.com/office/drawing/2014/main" id="{83E61B86-0316-F944-9716-8623CE6A5AB0}"/>
              </a:ext>
            </a:extLst>
          </p:cNvPr>
          <p:cNvSpPr txBox="1">
            <a:spLocks/>
          </p:cNvSpPr>
          <p:nvPr/>
        </p:nvSpPr>
        <p:spPr>
          <a:xfrm>
            <a:off x="2165655" y="4396131"/>
            <a:ext cx="4815315" cy="656937"/>
          </a:xfrm>
          <a:prstGeom prst="rect">
            <a:avLst/>
          </a:prstGeom>
        </p:spPr>
        <p:txBody>
          <a:bodyPr vert="horz" lIns="91440" tIns="45720" rIns="91440" bIns="45720" rtlCol="0">
            <a:noAutofit/>
          </a:bodyPr>
          <a:lstStyle>
            <a:lvl1pPr marL="285750" indent="-285750" algn="l" defTabSz="457200" rtl="0" eaLnBrk="1" latinLnBrk="0" hangingPunct="1">
              <a:lnSpc>
                <a:spcPct val="100000"/>
              </a:lnSpc>
              <a:spcBef>
                <a:spcPts val="0"/>
              </a:spcBef>
              <a:spcAft>
                <a:spcPts val="600"/>
              </a:spcAft>
              <a:buFont typeface="Wingdings" panose="05000000000000000000" pitchFamily="2" charset="2"/>
              <a:buChar char=""/>
              <a:defRPr lang="en-US" sz="1800" b="0" kern="1200" spc="0">
                <a:solidFill>
                  <a:schemeClr val="bg1">
                    <a:lumMod val="50000"/>
                  </a:schemeClr>
                </a:solidFill>
                <a:latin typeface="+mn-lt"/>
                <a:ea typeface="+mn-ea"/>
                <a:cs typeface="+mn-cs"/>
              </a:defRPr>
            </a:lvl1pPr>
            <a:lvl2pPr marL="292608" indent="-292608"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tabLst/>
              <a:defRPr lang="en-US" sz="1600" b="0" kern="1200" spc="0">
                <a:solidFill>
                  <a:schemeClr val="bg1">
                    <a:lumMod val="50000"/>
                  </a:schemeClr>
                </a:solidFill>
                <a:latin typeface="+mn-lt"/>
                <a:ea typeface="+mn-ea"/>
                <a:cs typeface="+mn-cs"/>
              </a:defRPr>
            </a:lvl2pPr>
            <a:lvl3pPr marL="515938" indent="-246063"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400" b="0" kern="1200" spc="0">
                <a:solidFill>
                  <a:schemeClr val="bg1">
                    <a:lumMod val="50000"/>
                  </a:schemeClr>
                </a:solidFill>
                <a:latin typeface="+mn-lt"/>
                <a:ea typeface="+mn-ea"/>
                <a:cs typeface="+mn-cs"/>
              </a:defRPr>
            </a:lvl3pPr>
            <a:lvl4pPr marL="688975" indent="-200025"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200" b="0" kern="1200" spc="0">
                <a:solidFill>
                  <a:schemeClr val="bg1">
                    <a:lumMod val="50000"/>
                  </a:schemeClr>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1100" b="0" kern="1200" spc="-15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 dirty="0">
                <a:latin typeface="+mj-lt"/>
              </a:rPr>
              <a:t>Proprietary Notice</a:t>
            </a:r>
          </a:p>
          <a:p>
            <a:pPr marL="0" indent="0">
              <a:buNone/>
            </a:pPr>
            <a:r>
              <a:rPr lang="en-US" sz="600" dirty="0"/>
              <a:t>This material is proprietary to Velti and Affiliates. It contains trade secrets and confidential information which is solely the property of Velti and its Affiliates. This material shall not be used, reproduced, copied, disclosed, and transmitted, in whole or in part, without the express consent of Velti. © 2020 Velti. All rights reserved.</a:t>
            </a:r>
          </a:p>
          <a:p>
            <a:pPr marL="0" indent="0">
              <a:buNone/>
            </a:pPr>
            <a:endParaRPr lang="en-US" sz="600" dirty="0"/>
          </a:p>
        </p:txBody>
      </p:sp>
      <p:sp>
        <p:nvSpPr>
          <p:cNvPr id="16" name="Oval 15">
            <a:extLst>
              <a:ext uri="{FF2B5EF4-FFF2-40B4-BE49-F238E27FC236}">
                <a16:creationId xmlns:a16="http://schemas.microsoft.com/office/drawing/2014/main" id="{32FC0E83-8FE1-AF4F-B8F6-B8747389C858}"/>
              </a:ext>
            </a:extLst>
          </p:cNvPr>
          <p:cNvSpPr/>
          <p:nvPr/>
        </p:nvSpPr>
        <p:spPr>
          <a:xfrm>
            <a:off x="4104894" y="3045244"/>
            <a:ext cx="949038" cy="949038"/>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Grafik 16">
            <a:extLst>
              <a:ext uri="{FF2B5EF4-FFF2-40B4-BE49-F238E27FC236}">
                <a16:creationId xmlns:a16="http://schemas.microsoft.com/office/drawing/2014/main" id="{5F0CF65E-748D-C744-AD51-1E973FD5C7DF}"/>
              </a:ext>
            </a:extLst>
          </p:cNvPr>
          <p:cNvPicPr>
            <a:picLocks noChangeAspect="1"/>
          </p:cNvPicPr>
          <p:nvPr/>
        </p:nvPicPr>
        <p:blipFill>
          <a:blip r:embed="rId3"/>
          <a:stretch>
            <a:fillRect/>
          </a:stretch>
        </p:blipFill>
        <p:spPr>
          <a:xfrm>
            <a:off x="3941443" y="3014092"/>
            <a:ext cx="1261112" cy="841004"/>
          </a:xfrm>
          <a:prstGeom prst="rect">
            <a:avLst/>
          </a:prstGeom>
        </p:spPr>
      </p:pic>
      <p:pic>
        <p:nvPicPr>
          <p:cNvPr id="18" name="Picture 6">
            <a:extLst>
              <a:ext uri="{FF2B5EF4-FFF2-40B4-BE49-F238E27FC236}">
                <a16:creationId xmlns:a16="http://schemas.microsoft.com/office/drawing/2014/main" id="{53EF8D9E-2E55-F24B-AC45-2F80A0F384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36865" y="628514"/>
            <a:ext cx="1260998" cy="536941"/>
          </a:xfrm>
          <a:prstGeom prst="rect">
            <a:avLst/>
          </a:prstGeom>
        </p:spPr>
      </p:pic>
    </p:spTree>
    <p:extLst>
      <p:ext uri="{BB962C8B-B14F-4D97-AF65-F5344CB8AC3E}">
        <p14:creationId xmlns:p14="http://schemas.microsoft.com/office/powerpoint/2010/main" val="379401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AAE5"/>
                </a:solidFill>
                <a:latin typeface="+mj-lt"/>
              </a:rPr>
              <a:t>TECHNICAL SET-UP</a:t>
            </a:r>
          </a:p>
        </p:txBody>
      </p:sp>
      <p:sp>
        <p:nvSpPr>
          <p:cNvPr id="3" name="Text Placeholder 2"/>
          <p:cNvSpPr>
            <a:spLocks noGrp="1"/>
          </p:cNvSpPr>
          <p:nvPr>
            <p:ph type="body" sz="quarter" idx="10"/>
          </p:nvPr>
        </p:nvSpPr>
        <p:spPr>
          <a:xfrm>
            <a:off x="396877" y="982662"/>
            <a:ext cx="4402634" cy="3918251"/>
          </a:xfrm>
        </p:spPr>
        <p:txBody>
          <a:bodyPr/>
          <a:lstStyle/>
          <a:p>
            <a:pPr marL="0" indent="0">
              <a:spcAft>
                <a:spcPts val="1800"/>
              </a:spcAft>
              <a:buNone/>
            </a:pPr>
            <a:r>
              <a:rPr lang="en-US" sz="1100" dirty="0">
                <a:solidFill>
                  <a:srgbClr val="F77932"/>
                </a:solidFill>
                <a:latin typeface="Franklin Gothic Medium"/>
                <a:cs typeface="Franklin Gothic Medium"/>
              </a:rPr>
              <a:t>Velti is the trusted partner for Vodafone Germany when it’s about regular customer communication via SMS/MMS/Mobile Internet</a:t>
            </a:r>
          </a:p>
          <a:p>
            <a:r>
              <a:rPr lang="en-US" sz="1100" dirty="0">
                <a:latin typeface="Franklin Gothic Medium"/>
                <a:cs typeface="Franklin Gothic Medium"/>
              </a:rPr>
              <a:t>Listed Supplier </a:t>
            </a:r>
            <a:r>
              <a:rPr lang="en-US" sz="1100" dirty="0"/>
              <a:t>/ VPA (Vodafone Procurement Agreement) with VPC (Vodafone Procurement Company) in Luxembourg</a:t>
            </a:r>
          </a:p>
          <a:p>
            <a:r>
              <a:rPr lang="en-US" sz="1100" dirty="0"/>
              <a:t>Direct connection to all relevant technical interfaces:</a:t>
            </a:r>
          </a:p>
          <a:p>
            <a:pPr marL="625475"/>
            <a:r>
              <a:rPr lang="en-US" sz="1100" dirty="0">
                <a:latin typeface="Franklin Gothic Medium"/>
                <a:cs typeface="Franklin Gothic Medium"/>
              </a:rPr>
              <a:t>SMS-C/MMS-C </a:t>
            </a:r>
            <a:r>
              <a:rPr lang="en-US" sz="1100" dirty="0"/>
              <a:t>connections (MM7/MM3)</a:t>
            </a:r>
          </a:p>
          <a:p>
            <a:pPr marL="625475"/>
            <a:r>
              <a:rPr lang="en-US" sz="1100" dirty="0">
                <a:latin typeface="Franklin Gothic Medium"/>
                <a:cs typeface="Franklin Gothic Medium"/>
              </a:rPr>
              <a:t>File transfer interface </a:t>
            </a:r>
            <a:r>
              <a:rPr lang="en-US" sz="1100" dirty="0"/>
              <a:t>via SFTP</a:t>
            </a:r>
          </a:p>
          <a:p>
            <a:pPr marL="625475"/>
            <a:r>
              <a:rPr lang="en-US" sz="1100" dirty="0">
                <a:latin typeface="Franklin Gothic Medium"/>
                <a:cs typeface="Franklin Gothic Medium"/>
              </a:rPr>
              <a:t>DNS entry </a:t>
            </a:r>
            <a:r>
              <a:rPr lang="en-US" sz="1100" dirty="0"/>
              <a:t>for easy-to-integrate mobile micro sites</a:t>
            </a:r>
          </a:p>
          <a:p>
            <a:r>
              <a:rPr lang="en-US" sz="1100" dirty="0">
                <a:latin typeface="Franklin Gothic Medium"/>
                <a:cs typeface="Franklin Gothic Medium"/>
              </a:rPr>
              <a:t>Campaign Management Tool </a:t>
            </a:r>
            <a:r>
              <a:rPr lang="en-US" sz="1100" dirty="0"/>
              <a:t>(CMT) which allows comfortable campaign approval processes</a:t>
            </a:r>
          </a:p>
          <a:p>
            <a:r>
              <a:rPr lang="en-US" sz="1100" dirty="0"/>
              <a:t>Individual </a:t>
            </a:r>
            <a:r>
              <a:rPr lang="en-US" sz="1100" dirty="0">
                <a:latin typeface="Franklin Gothic Medium"/>
                <a:cs typeface="Franklin Gothic Medium"/>
              </a:rPr>
              <a:t>content optimization </a:t>
            </a:r>
            <a:r>
              <a:rPr lang="en-US" sz="1100" dirty="0"/>
              <a:t>for all mobile phones</a:t>
            </a:r>
          </a:p>
          <a:p>
            <a:r>
              <a:rPr lang="en-US" sz="1100" dirty="0"/>
              <a:t>Any kind of </a:t>
            </a:r>
            <a:r>
              <a:rPr lang="en-US" sz="1100" dirty="0">
                <a:latin typeface="Franklin Gothic Medium"/>
                <a:cs typeface="Franklin Gothic Medium"/>
              </a:rPr>
              <a:t>personalization</a:t>
            </a:r>
            <a:r>
              <a:rPr lang="en-US" sz="1100" dirty="0"/>
              <a:t> possible </a:t>
            </a:r>
          </a:p>
          <a:p>
            <a:r>
              <a:rPr lang="en-US" sz="1100" dirty="0">
                <a:latin typeface="Franklin Gothic Medium"/>
                <a:cs typeface="Franklin Gothic Medium"/>
              </a:rPr>
              <a:t>Device database </a:t>
            </a:r>
            <a:r>
              <a:rPr lang="en-US" sz="1100" dirty="0"/>
              <a:t>to ensure that customers receive the content each single device requires (device-based content optimization)</a:t>
            </a:r>
          </a:p>
          <a:p>
            <a:r>
              <a:rPr lang="en-US" sz="1100" dirty="0">
                <a:latin typeface="Franklin Gothic Medium"/>
                <a:cs typeface="Franklin Gothic Medium"/>
              </a:rPr>
              <a:t>Delivery notification (DLR) </a:t>
            </a:r>
            <a:r>
              <a:rPr lang="en-US" sz="1100" dirty="0"/>
              <a:t>incl. retries </a:t>
            </a:r>
          </a:p>
          <a:p>
            <a:r>
              <a:rPr lang="en-US" sz="1100" dirty="0">
                <a:latin typeface="Franklin Gothic Medium"/>
                <a:cs typeface="Franklin Gothic Medium"/>
              </a:rPr>
              <a:t>Reporting</a:t>
            </a:r>
            <a:r>
              <a:rPr lang="en-US" sz="1100" dirty="0"/>
              <a:t> and campaign evaluation</a:t>
            </a:r>
          </a:p>
          <a:p>
            <a:endParaRPr lang="en-US" sz="1100" dirty="0"/>
          </a:p>
        </p:txBody>
      </p:sp>
      <p:pic>
        <p:nvPicPr>
          <p:cNvPr id="4" name="Picture 3" descr="Ohne Tit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479" y="1030454"/>
            <a:ext cx="2778344" cy="2475480"/>
          </a:xfrm>
          <a:prstGeom prst="rect">
            <a:avLst/>
          </a:prstGeom>
          <a:effectLst>
            <a:outerShdw blurRad="50800" dist="38100" dir="2700000" algn="tl" rotWithShape="0">
              <a:prstClr val="black">
                <a:alpha val="40000"/>
              </a:prstClr>
            </a:outerShdw>
          </a:effectLst>
        </p:spPr>
      </p:pic>
      <p:pic>
        <p:nvPicPr>
          <p:cNvPr id="5" name="Picture 4" descr="sdfsd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7675" y="1830456"/>
            <a:ext cx="2752271" cy="1857115"/>
          </a:xfrm>
          <a:prstGeom prst="rect">
            <a:avLst/>
          </a:prstGeom>
        </p:spPr>
      </p:pic>
      <p:pic>
        <p:nvPicPr>
          <p:cNvPr id="6" name="Picture 5"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371" y="2227447"/>
            <a:ext cx="2684233" cy="1811206"/>
          </a:xfrm>
          <a:prstGeom prst="rect">
            <a:avLst/>
          </a:prstGeom>
        </p:spPr>
      </p:pic>
      <p:pic>
        <p:nvPicPr>
          <p:cNvPr id="7" name="Picture 6" descr="dd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81841" y="2274384"/>
            <a:ext cx="1445574" cy="2843572"/>
          </a:xfrm>
          <a:prstGeom prst="rect">
            <a:avLst/>
          </a:prstGeom>
        </p:spPr>
      </p:pic>
      <p:pic>
        <p:nvPicPr>
          <p:cNvPr id="8" name="3114R_MiniFlagShip_Frankfurt_MMS_mit_Angebot_320x240.3g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456999" y="3140264"/>
            <a:ext cx="1475999" cy="1107000"/>
          </a:xfrm>
          <a:prstGeom prst="rect">
            <a:avLst/>
          </a:prstGeom>
        </p:spPr>
      </p:pic>
    </p:spTree>
    <p:extLst>
      <p:ext uri="{BB962C8B-B14F-4D97-AF65-F5344CB8AC3E}">
        <p14:creationId xmlns:p14="http://schemas.microsoft.com/office/powerpoint/2010/main" val="1939800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Line 33">
            <a:extLst>
              <a:ext uri="{FF2B5EF4-FFF2-40B4-BE49-F238E27FC236}">
                <a16:creationId xmlns:a16="http://schemas.microsoft.com/office/drawing/2014/main" id="{052B5CF6-7527-0B4E-B868-FE13212D40E1}"/>
              </a:ext>
            </a:extLst>
          </p:cNvPr>
          <p:cNvSpPr>
            <a:spLocks noChangeAspect="1" noChangeShapeType="1"/>
          </p:cNvSpPr>
          <p:nvPr/>
        </p:nvSpPr>
        <p:spPr bwMode="auto">
          <a:xfrm rot="10800000">
            <a:off x="6931880" y="2060970"/>
            <a:ext cx="1372359"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4" name="Line 57"/>
          <p:cNvSpPr>
            <a:spLocks noChangeAspect="1" noChangeShapeType="1"/>
          </p:cNvSpPr>
          <p:nvPr/>
        </p:nvSpPr>
        <p:spPr bwMode="auto">
          <a:xfrm flipH="1">
            <a:off x="8304240" y="1195676"/>
            <a:ext cx="0" cy="3391200"/>
          </a:xfrm>
          <a:prstGeom prst="line">
            <a:avLst/>
          </a:prstGeom>
          <a:noFill/>
          <a:ln w="19050">
            <a:solidFill>
              <a:srgbClr val="1CABE2"/>
            </a:solidFill>
            <a:round/>
            <a:headEnd type="non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5" name="Line 59"/>
          <p:cNvSpPr>
            <a:spLocks noChangeAspect="1" noChangeShapeType="1"/>
          </p:cNvSpPr>
          <p:nvPr/>
        </p:nvSpPr>
        <p:spPr bwMode="auto">
          <a:xfrm rot="16200000" flipH="1">
            <a:off x="8200365" y="1106140"/>
            <a:ext cx="0" cy="190353"/>
          </a:xfrm>
          <a:prstGeom prst="line">
            <a:avLst/>
          </a:prstGeom>
          <a:noFill/>
          <a:ln w="19050">
            <a:solidFill>
              <a:srgbClr val="1CABE2"/>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6" name="Line 62"/>
          <p:cNvSpPr>
            <a:spLocks noChangeAspect="1" noChangeShapeType="1"/>
          </p:cNvSpPr>
          <p:nvPr/>
        </p:nvSpPr>
        <p:spPr bwMode="auto">
          <a:xfrm rot="16200000" flipH="1">
            <a:off x="8207147" y="4493684"/>
            <a:ext cx="0" cy="176787"/>
          </a:xfrm>
          <a:prstGeom prst="line">
            <a:avLst/>
          </a:prstGeom>
          <a:noFill/>
          <a:ln w="19050">
            <a:solidFill>
              <a:srgbClr val="1CABE2"/>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7" name="Text Box 18"/>
          <p:cNvSpPr txBox="1">
            <a:spLocks noChangeArrowheads="1"/>
          </p:cNvSpPr>
          <p:nvPr/>
        </p:nvSpPr>
        <p:spPr bwMode="auto">
          <a:xfrm>
            <a:off x="7009398" y="980939"/>
            <a:ext cx="1095788" cy="4318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Velti</a:t>
            </a:r>
          </a:p>
        </p:txBody>
      </p:sp>
      <p:sp>
        <p:nvSpPr>
          <p:cNvPr id="8" name="Text Box 20"/>
          <p:cNvSpPr txBox="1">
            <a:spLocks noChangeAspect="1" noChangeArrowheads="1"/>
          </p:cNvSpPr>
          <p:nvPr/>
        </p:nvSpPr>
        <p:spPr bwMode="auto">
          <a:xfrm>
            <a:off x="991467" y="1652663"/>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VPC</a:t>
            </a:r>
          </a:p>
        </p:txBody>
      </p:sp>
      <p:sp>
        <p:nvSpPr>
          <p:cNvPr id="9" name="Text Box 21"/>
          <p:cNvSpPr txBox="1">
            <a:spLocks noChangeAspect="1" noChangeArrowheads="1"/>
          </p:cNvSpPr>
          <p:nvPr/>
        </p:nvSpPr>
        <p:spPr bwMode="auto">
          <a:xfrm>
            <a:off x="991467" y="4345846"/>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Accounting</a:t>
            </a:r>
          </a:p>
        </p:txBody>
      </p:sp>
      <p:sp>
        <p:nvSpPr>
          <p:cNvPr id="10" name="Text Box 22"/>
          <p:cNvSpPr txBox="1">
            <a:spLocks noChangeAspect="1" noChangeArrowheads="1"/>
          </p:cNvSpPr>
          <p:nvPr/>
        </p:nvSpPr>
        <p:spPr bwMode="auto">
          <a:xfrm>
            <a:off x="7009398" y="4350969"/>
            <a:ext cx="1095788" cy="4318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Velti</a:t>
            </a:r>
          </a:p>
        </p:txBody>
      </p:sp>
      <p:sp>
        <p:nvSpPr>
          <p:cNvPr id="11" name="Line 29"/>
          <p:cNvSpPr>
            <a:spLocks noChangeAspect="1" noChangeShapeType="1"/>
          </p:cNvSpPr>
          <p:nvPr/>
        </p:nvSpPr>
        <p:spPr bwMode="auto">
          <a:xfrm>
            <a:off x="3164429" y="981502"/>
            <a:ext cx="1841900" cy="0"/>
          </a:xfrm>
          <a:prstGeom prst="line">
            <a:avLst/>
          </a:prstGeom>
          <a:noFill/>
          <a:ln w="19050">
            <a:solidFill>
              <a:srgbClr val="C000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2" name="AutoShape 31"/>
          <p:cNvSpPr>
            <a:spLocks noChangeAspect="1" noChangeArrowheads="1"/>
          </p:cNvSpPr>
          <p:nvPr/>
        </p:nvSpPr>
        <p:spPr bwMode="auto">
          <a:xfrm>
            <a:off x="2768429" y="786674"/>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BE0712"/>
                </a:solidFill>
              </a:rPr>
              <a:t>1</a:t>
            </a:r>
          </a:p>
        </p:txBody>
      </p:sp>
      <p:sp>
        <p:nvSpPr>
          <p:cNvPr id="13" name="Line 33"/>
          <p:cNvSpPr>
            <a:spLocks noChangeAspect="1" noChangeShapeType="1"/>
          </p:cNvSpPr>
          <p:nvPr/>
        </p:nvSpPr>
        <p:spPr bwMode="auto">
          <a:xfrm>
            <a:off x="5006329" y="1216165"/>
            <a:ext cx="1529552"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4" name="Text Box 34"/>
          <p:cNvSpPr txBox="1">
            <a:spLocks noChangeAspect="1" noChangeArrowheads="1"/>
          </p:cNvSpPr>
          <p:nvPr/>
        </p:nvSpPr>
        <p:spPr bwMode="auto">
          <a:xfrm>
            <a:off x="5111105" y="1013881"/>
            <a:ext cx="1426465" cy="246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Quotation / SOW</a:t>
            </a:r>
          </a:p>
          <a:p>
            <a:pPr algn="ctr" eaLnBrk="1" hangingPunct="1">
              <a:lnSpc>
                <a:spcPct val="110000"/>
              </a:lnSpc>
              <a:defRPr/>
            </a:pPr>
            <a:endParaRPr lang="en-GB" sz="400" dirty="0">
              <a:solidFill>
                <a:schemeClr val="tx2"/>
              </a:solidFill>
              <a:latin typeface="Franklin Gothic Book" panose="020B0503020102020204" pitchFamily="34" charset="0"/>
              <a:ea typeface="MS PGothic" charset="0"/>
              <a:cs typeface="MS PGothic" charset="0"/>
            </a:endParaRPr>
          </a:p>
        </p:txBody>
      </p:sp>
      <p:sp>
        <p:nvSpPr>
          <p:cNvPr id="15" name="AutoShape 35"/>
          <p:cNvSpPr>
            <a:spLocks noChangeAspect="1" noChangeArrowheads="1"/>
          </p:cNvSpPr>
          <p:nvPr/>
        </p:nvSpPr>
        <p:spPr bwMode="auto">
          <a:xfrm>
            <a:off x="6537570" y="1002785"/>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2</a:t>
            </a:r>
          </a:p>
        </p:txBody>
      </p:sp>
      <p:sp>
        <p:nvSpPr>
          <p:cNvPr id="16" name="Line 37"/>
          <p:cNvSpPr>
            <a:spLocks noChangeAspect="1" noChangeShapeType="1"/>
          </p:cNvSpPr>
          <p:nvPr/>
        </p:nvSpPr>
        <p:spPr bwMode="auto">
          <a:xfrm>
            <a:off x="3177532" y="2048106"/>
            <a:ext cx="3268659"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7" name="Text Box 38"/>
          <p:cNvSpPr txBox="1">
            <a:spLocks noChangeAspect="1" noChangeArrowheads="1"/>
          </p:cNvSpPr>
          <p:nvPr/>
        </p:nvSpPr>
        <p:spPr bwMode="auto">
          <a:xfrm>
            <a:off x="3170063" y="1843723"/>
            <a:ext cx="3203103" cy="215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spcAft>
                <a:spcPts val="600"/>
              </a:spcAft>
              <a:defRPr/>
            </a:pPr>
            <a:r>
              <a:rPr lang="en-GB" sz="1200" dirty="0">
                <a:latin typeface="+mj-lt"/>
                <a:ea typeface="+mn-ea"/>
                <a:cs typeface="+mn-cs"/>
              </a:rPr>
              <a:t>PO Allocation</a:t>
            </a:r>
          </a:p>
        </p:txBody>
      </p:sp>
      <p:sp>
        <p:nvSpPr>
          <p:cNvPr id="18" name="Line 43"/>
          <p:cNvSpPr>
            <a:spLocks noChangeAspect="1" noChangeShapeType="1"/>
          </p:cNvSpPr>
          <p:nvPr/>
        </p:nvSpPr>
        <p:spPr bwMode="auto">
          <a:xfrm>
            <a:off x="5006328" y="4792493"/>
            <a:ext cx="1529553"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9" name="Text Box 44"/>
          <p:cNvSpPr txBox="1">
            <a:spLocks noChangeAspect="1" noChangeArrowheads="1"/>
          </p:cNvSpPr>
          <p:nvPr/>
        </p:nvSpPr>
        <p:spPr bwMode="auto">
          <a:xfrm>
            <a:off x="5111105" y="4550572"/>
            <a:ext cx="1426464" cy="271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spcAft>
                <a:spcPts val="600"/>
              </a:spcAft>
              <a:defRPr/>
            </a:pPr>
            <a:r>
              <a:rPr lang="en-GB" sz="1200" dirty="0">
                <a:latin typeface="+mj-lt"/>
                <a:ea typeface="+mn-ea"/>
                <a:cs typeface="+mn-cs"/>
              </a:rPr>
              <a:t>Invoice</a:t>
            </a:r>
          </a:p>
        </p:txBody>
      </p:sp>
      <p:sp>
        <p:nvSpPr>
          <p:cNvPr id="21" name="Line 47"/>
          <p:cNvSpPr>
            <a:spLocks noChangeAspect="1" noChangeShapeType="1"/>
          </p:cNvSpPr>
          <p:nvPr/>
        </p:nvSpPr>
        <p:spPr bwMode="auto">
          <a:xfrm>
            <a:off x="3164428" y="4656905"/>
            <a:ext cx="1841899" cy="0"/>
          </a:xfrm>
          <a:prstGeom prst="line">
            <a:avLst/>
          </a:prstGeom>
          <a:noFill/>
          <a:ln w="19050">
            <a:solidFill>
              <a:srgbClr val="C00000"/>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22" name="Text Box 48"/>
          <p:cNvSpPr txBox="1">
            <a:spLocks noChangeAspect="1" noChangeArrowheads="1"/>
          </p:cNvSpPr>
          <p:nvPr/>
        </p:nvSpPr>
        <p:spPr bwMode="auto">
          <a:xfrm>
            <a:off x="3177532" y="4402905"/>
            <a:ext cx="1746771" cy="25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Payment</a:t>
            </a:r>
          </a:p>
        </p:txBody>
      </p:sp>
      <p:sp>
        <p:nvSpPr>
          <p:cNvPr id="23" name="AutoShape 49"/>
          <p:cNvSpPr>
            <a:spLocks noChangeAspect="1" noChangeArrowheads="1"/>
          </p:cNvSpPr>
          <p:nvPr/>
        </p:nvSpPr>
        <p:spPr bwMode="auto">
          <a:xfrm>
            <a:off x="2768429" y="4463442"/>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BE0712"/>
                </a:solidFill>
              </a:rPr>
              <a:t>9</a:t>
            </a:r>
            <a:endParaRPr lang="en-GB" sz="1000" dirty="0">
              <a:solidFill>
                <a:srgbClr val="BE0712"/>
              </a:solidFill>
            </a:endParaRPr>
          </a:p>
        </p:txBody>
      </p:sp>
      <p:sp>
        <p:nvSpPr>
          <p:cNvPr id="24" name="Text Box 52"/>
          <p:cNvSpPr txBox="1">
            <a:spLocks noChangeAspect="1" noChangeArrowheads="1"/>
          </p:cNvSpPr>
          <p:nvPr/>
        </p:nvSpPr>
        <p:spPr bwMode="auto">
          <a:xfrm>
            <a:off x="991467" y="948080"/>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defRPr sz="1000">
                <a:solidFill>
                  <a:srgbClr val="34342B"/>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tabLst>
                <a:tab pos="984250" algn="l"/>
              </a:tabLst>
            </a:pPr>
            <a:r>
              <a:rPr lang="en-GB" dirty="0">
                <a:solidFill>
                  <a:srgbClr val="FFFFFF"/>
                </a:solidFill>
                <a:latin typeface="Franklin Gothic Book" panose="020B0503020102020204" pitchFamily="34" charset="0"/>
              </a:rPr>
              <a:t>Campaign Manager</a:t>
            </a:r>
          </a:p>
        </p:txBody>
      </p:sp>
      <p:sp>
        <p:nvSpPr>
          <p:cNvPr id="25" name="Line 53"/>
          <p:cNvSpPr>
            <a:spLocks noChangeAspect="1" noChangeShapeType="1"/>
          </p:cNvSpPr>
          <p:nvPr/>
        </p:nvSpPr>
        <p:spPr bwMode="auto">
          <a:xfrm>
            <a:off x="828029" y="4035564"/>
            <a:ext cx="7431178"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26" name="Line 57"/>
          <p:cNvSpPr>
            <a:spLocks noChangeAspect="1" noChangeShapeType="1"/>
          </p:cNvSpPr>
          <p:nvPr/>
        </p:nvSpPr>
        <p:spPr bwMode="auto">
          <a:xfrm>
            <a:off x="780115" y="1179858"/>
            <a:ext cx="0" cy="3392180"/>
          </a:xfrm>
          <a:prstGeom prst="line">
            <a:avLst/>
          </a:prstGeom>
          <a:noFill/>
          <a:ln w="19050">
            <a:solidFill>
              <a:srgbClr val="C00000"/>
            </a:solidFill>
            <a:round/>
            <a:headEnd type="non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7" name="Line 59"/>
          <p:cNvSpPr>
            <a:spLocks noChangeAspect="1" noChangeShapeType="1"/>
          </p:cNvSpPr>
          <p:nvPr/>
        </p:nvSpPr>
        <p:spPr bwMode="auto">
          <a:xfrm rot="5400000">
            <a:off x="872228" y="1093518"/>
            <a:ext cx="0" cy="179997"/>
          </a:xfrm>
          <a:prstGeom prst="line">
            <a:avLst/>
          </a:prstGeom>
          <a:noFill/>
          <a:ln w="19050">
            <a:solidFill>
              <a:srgbClr val="C00000"/>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8" name="Line 61"/>
          <p:cNvSpPr>
            <a:spLocks noChangeAspect="1" noChangeShapeType="1"/>
          </p:cNvSpPr>
          <p:nvPr/>
        </p:nvSpPr>
        <p:spPr bwMode="auto">
          <a:xfrm rot="5400000">
            <a:off x="872228" y="1762789"/>
            <a:ext cx="0" cy="179997"/>
          </a:xfrm>
          <a:prstGeom prst="line">
            <a:avLst/>
          </a:prstGeom>
          <a:noFill/>
          <a:ln w="19050">
            <a:solidFill>
              <a:srgbClr val="C00000"/>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9" name="Line 62"/>
          <p:cNvSpPr>
            <a:spLocks noChangeAspect="1" noChangeShapeType="1"/>
          </p:cNvSpPr>
          <p:nvPr/>
        </p:nvSpPr>
        <p:spPr bwMode="auto">
          <a:xfrm rot="5400000">
            <a:off x="872228" y="4474019"/>
            <a:ext cx="0" cy="179997"/>
          </a:xfrm>
          <a:prstGeom prst="line">
            <a:avLst/>
          </a:prstGeom>
          <a:noFill/>
          <a:ln w="19050">
            <a:solidFill>
              <a:srgbClr val="C00000"/>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0" name="Text Box 20"/>
          <p:cNvSpPr txBox="1">
            <a:spLocks noChangeAspect="1" noChangeArrowheads="1"/>
          </p:cNvSpPr>
          <p:nvPr/>
        </p:nvSpPr>
        <p:spPr bwMode="auto">
          <a:xfrm>
            <a:off x="991467" y="3536225"/>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latin typeface="Franklin Gothic Book" panose="020B0503020102020204" pitchFamily="34" charset="0"/>
              </a:rPr>
              <a:t>center@vodafone.com</a:t>
            </a:r>
          </a:p>
        </p:txBody>
      </p:sp>
      <p:sp>
        <p:nvSpPr>
          <p:cNvPr id="31" name="Line 37"/>
          <p:cNvSpPr>
            <a:spLocks noChangeAspect="1" noChangeShapeType="1"/>
          </p:cNvSpPr>
          <p:nvPr/>
        </p:nvSpPr>
        <p:spPr bwMode="auto">
          <a:xfrm>
            <a:off x="3164429" y="3766513"/>
            <a:ext cx="3285222"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32" name="AutoShape 39"/>
          <p:cNvSpPr>
            <a:spLocks noChangeAspect="1" noChangeArrowheads="1"/>
          </p:cNvSpPr>
          <p:nvPr/>
        </p:nvSpPr>
        <p:spPr bwMode="auto">
          <a:xfrm>
            <a:off x="2768429" y="3568561"/>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BE0712"/>
                </a:solidFill>
              </a:rPr>
              <a:t>6a</a:t>
            </a:r>
          </a:p>
        </p:txBody>
      </p:sp>
      <p:sp>
        <p:nvSpPr>
          <p:cNvPr id="33" name="Line 61"/>
          <p:cNvSpPr>
            <a:spLocks noChangeAspect="1" noChangeShapeType="1"/>
          </p:cNvSpPr>
          <p:nvPr/>
        </p:nvSpPr>
        <p:spPr bwMode="auto">
          <a:xfrm rot="5400000">
            <a:off x="872228" y="3671752"/>
            <a:ext cx="0" cy="179997"/>
          </a:xfrm>
          <a:prstGeom prst="line">
            <a:avLst/>
          </a:prstGeom>
          <a:noFill/>
          <a:ln w="19050">
            <a:solidFill>
              <a:srgbClr val="C00000"/>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4" name="Text Box 20"/>
          <p:cNvSpPr txBox="1">
            <a:spLocks noChangeAspect="1" noChangeArrowheads="1"/>
          </p:cNvSpPr>
          <p:nvPr/>
        </p:nvSpPr>
        <p:spPr bwMode="auto">
          <a:xfrm>
            <a:off x="991467" y="3033107"/>
            <a:ext cx="1690687" cy="431800"/>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a:latin typeface="Franklin Gothic Book" panose="020B0503020102020204" pitchFamily="34" charset="0"/>
            </a:endParaRPr>
          </a:p>
        </p:txBody>
      </p:sp>
      <p:sp>
        <p:nvSpPr>
          <p:cNvPr id="35" name="Line 37"/>
          <p:cNvSpPr>
            <a:spLocks noChangeAspect="1" noChangeShapeType="1"/>
          </p:cNvSpPr>
          <p:nvPr/>
        </p:nvSpPr>
        <p:spPr bwMode="auto">
          <a:xfrm>
            <a:off x="3164429" y="3263692"/>
            <a:ext cx="3281762"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36" name="Text Box 38"/>
          <p:cNvSpPr txBox="1">
            <a:spLocks noChangeAspect="1" noChangeArrowheads="1"/>
          </p:cNvSpPr>
          <p:nvPr/>
        </p:nvSpPr>
        <p:spPr bwMode="auto">
          <a:xfrm>
            <a:off x="3177532" y="3000633"/>
            <a:ext cx="319563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Content Delivery </a:t>
            </a:r>
            <a:r>
              <a:rPr lang="en-GB" sz="800" dirty="0">
                <a:latin typeface="Franklin Gothic Book" panose="020B0503020102020204" pitchFamily="34" charset="0"/>
                <a:ea typeface="+mn-ea"/>
                <a:cs typeface="+mn-cs"/>
              </a:rPr>
              <a:t>(ideally 3 - 5 days prior to broadcast)</a:t>
            </a:r>
          </a:p>
        </p:txBody>
      </p:sp>
      <p:sp>
        <p:nvSpPr>
          <p:cNvPr id="37" name="AutoShape 39"/>
          <p:cNvSpPr>
            <a:spLocks noChangeAspect="1" noChangeArrowheads="1"/>
          </p:cNvSpPr>
          <p:nvPr/>
        </p:nvSpPr>
        <p:spPr bwMode="auto">
          <a:xfrm>
            <a:off x="2768429" y="3065443"/>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BE0712"/>
                </a:solidFill>
              </a:rPr>
              <a:t>5a</a:t>
            </a:r>
            <a:endParaRPr lang="en-GB" sz="1000" dirty="0">
              <a:solidFill>
                <a:srgbClr val="BE0712"/>
              </a:solidFill>
            </a:endParaRPr>
          </a:p>
        </p:txBody>
      </p:sp>
      <p:sp>
        <p:nvSpPr>
          <p:cNvPr id="38" name="Line 61"/>
          <p:cNvSpPr>
            <a:spLocks noChangeAspect="1" noChangeShapeType="1"/>
          </p:cNvSpPr>
          <p:nvPr/>
        </p:nvSpPr>
        <p:spPr bwMode="auto">
          <a:xfrm rot="5400000">
            <a:off x="872228" y="3162581"/>
            <a:ext cx="0" cy="179997"/>
          </a:xfrm>
          <a:prstGeom prst="line">
            <a:avLst/>
          </a:prstGeom>
          <a:noFill/>
          <a:ln w="19050">
            <a:solidFill>
              <a:srgbClr val="C00000"/>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9" name="Text Box 30"/>
          <p:cNvSpPr txBox="1">
            <a:spLocks noChangeAspect="1" noChangeArrowheads="1"/>
          </p:cNvSpPr>
          <p:nvPr/>
        </p:nvSpPr>
        <p:spPr bwMode="auto">
          <a:xfrm>
            <a:off x="3177532" y="734839"/>
            <a:ext cx="1746771" cy="25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Campaign Enquiry</a:t>
            </a:r>
          </a:p>
        </p:txBody>
      </p:sp>
      <p:sp>
        <p:nvSpPr>
          <p:cNvPr id="40" name="Text Box 58"/>
          <p:cNvSpPr txBox="1">
            <a:spLocks noChangeAspect="1" noChangeArrowheads="1"/>
          </p:cNvSpPr>
          <p:nvPr/>
        </p:nvSpPr>
        <p:spPr bwMode="auto">
          <a:xfrm rot="16200000">
            <a:off x="-115513" y="2754031"/>
            <a:ext cx="1581150"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800" dirty="0">
                <a:latin typeface="Franklin Gothic Book" panose="020B0503020102020204" pitchFamily="34" charset="0"/>
                <a:ea typeface="+mn-ea"/>
                <a:cs typeface="+mn-cs"/>
              </a:rPr>
              <a:t>Internal communication process</a:t>
            </a:r>
          </a:p>
        </p:txBody>
      </p:sp>
      <p:sp>
        <p:nvSpPr>
          <p:cNvPr id="41" name="Text Box 38"/>
          <p:cNvSpPr txBox="1">
            <a:spLocks noChangeAspect="1" noChangeArrowheads="1"/>
          </p:cNvSpPr>
          <p:nvPr/>
        </p:nvSpPr>
        <p:spPr bwMode="auto">
          <a:xfrm>
            <a:off x="3177533" y="3512145"/>
            <a:ext cx="3195634" cy="26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Data Delivery </a:t>
            </a:r>
            <a:r>
              <a:rPr lang="en-GB" sz="800" dirty="0">
                <a:latin typeface="Franklin Gothic Book" panose="020B0503020102020204" pitchFamily="34" charset="0"/>
                <a:ea typeface="+mn-ea"/>
                <a:cs typeface="+mn-cs"/>
              </a:rPr>
              <a:t>(ideally about 2 days prior to broadcast)</a:t>
            </a:r>
          </a:p>
        </p:txBody>
      </p:sp>
      <p:sp>
        <p:nvSpPr>
          <p:cNvPr id="43" name="Text Box 38"/>
          <p:cNvSpPr txBox="1">
            <a:spLocks noChangeAspect="1" noChangeArrowheads="1"/>
          </p:cNvSpPr>
          <p:nvPr/>
        </p:nvSpPr>
        <p:spPr bwMode="auto">
          <a:xfrm>
            <a:off x="3416591" y="1473040"/>
            <a:ext cx="2906059" cy="197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eaLnBrk="1" hangingPunct="1">
              <a:lnSpc>
                <a:spcPct val="110000"/>
              </a:lnSpc>
              <a:defRPr/>
            </a:pPr>
            <a:r>
              <a:rPr lang="en-GB" sz="1200" dirty="0">
                <a:latin typeface="+mj-lt"/>
                <a:ea typeface="+mn-ea"/>
                <a:cs typeface="+mn-cs"/>
              </a:rPr>
              <a:t>RFQ via EVO Tool </a:t>
            </a:r>
            <a:r>
              <a:rPr lang="en-GB" sz="800" dirty="0">
                <a:latin typeface="Franklin Gothic Book" panose="020B0503020102020204" pitchFamily="34" charset="0"/>
                <a:ea typeface="+mn-ea"/>
                <a:cs typeface="+mn-cs"/>
              </a:rPr>
              <a:t>(BUY FROM model)</a:t>
            </a:r>
          </a:p>
        </p:txBody>
      </p:sp>
      <p:sp>
        <p:nvSpPr>
          <p:cNvPr id="44" name="AutoShape 39"/>
          <p:cNvSpPr>
            <a:spLocks noChangeAspect="1" noChangeArrowheads="1"/>
          </p:cNvSpPr>
          <p:nvPr/>
        </p:nvSpPr>
        <p:spPr bwMode="auto">
          <a:xfrm>
            <a:off x="2768429" y="1862970"/>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BE0712"/>
                </a:solidFill>
              </a:rPr>
              <a:t>4a</a:t>
            </a:r>
          </a:p>
        </p:txBody>
      </p:sp>
      <p:cxnSp>
        <p:nvCxnSpPr>
          <p:cNvPr id="45" name="Elbow Connector 44"/>
          <p:cNvCxnSpPr/>
          <p:nvPr/>
        </p:nvCxnSpPr>
        <p:spPr>
          <a:xfrm flipH="1">
            <a:off x="2768429" y="1395970"/>
            <a:ext cx="472299" cy="353480"/>
          </a:xfrm>
          <a:prstGeom prst="bentConnector3">
            <a:avLst>
              <a:gd name="adj1" fmla="val -48402"/>
            </a:avLst>
          </a:prstGeom>
          <a:noFill/>
          <a:ln w="19050">
            <a:solidFill>
              <a:srgbClr val="C00000"/>
            </a:solidFill>
            <a:round/>
            <a:headEn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AutoShape 39"/>
          <p:cNvSpPr>
            <a:spLocks noChangeAspect="1" noChangeArrowheads="1"/>
          </p:cNvSpPr>
          <p:nvPr/>
        </p:nvSpPr>
        <p:spPr bwMode="auto">
          <a:xfrm>
            <a:off x="2768429" y="1197970"/>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BE0712"/>
                </a:solidFill>
              </a:rPr>
              <a:t>3</a:t>
            </a:r>
          </a:p>
        </p:txBody>
      </p:sp>
      <p:sp>
        <p:nvSpPr>
          <p:cNvPr id="47" name="Text Box 58"/>
          <p:cNvSpPr txBox="1">
            <a:spLocks noChangeAspect="1" noChangeArrowheads="1"/>
          </p:cNvSpPr>
          <p:nvPr/>
        </p:nvSpPr>
        <p:spPr bwMode="auto">
          <a:xfrm rot="16200000">
            <a:off x="7467762" y="2770508"/>
            <a:ext cx="1919941"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800" dirty="0">
                <a:latin typeface="Franklin Gothic Book" panose="020B0503020102020204" pitchFamily="34" charset="0"/>
                <a:ea typeface="+mn-ea"/>
                <a:cs typeface="+mn-cs"/>
              </a:rPr>
              <a:t>Internal communication process</a:t>
            </a:r>
          </a:p>
        </p:txBody>
      </p:sp>
      <p:pic>
        <p:nvPicPr>
          <p:cNvPr id="48" name="Picture 47" descr="Unbenan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253" y="3097789"/>
            <a:ext cx="1195114" cy="302437"/>
          </a:xfrm>
          <a:prstGeom prst="rect">
            <a:avLst/>
          </a:prstGeom>
        </p:spPr>
      </p:pic>
      <p:sp>
        <p:nvSpPr>
          <p:cNvPr id="49" name="Line 33"/>
          <p:cNvSpPr>
            <a:spLocks noChangeAspect="1" noChangeShapeType="1"/>
          </p:cNvSpPr>
          <p:nvPr/>
        </p:nvSpPr>
        <p:spPr bwMode="auto">
          <a:xfrm rot="10800000">
            <a:off x="6931880" y="3263692"/>
            <a:ext cx="1360010"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0" name="AutoShape 45"/>
          <p:cNvSpPr>
            <a:spLocks noChangeAspect="1" noChangeArrowheads="1"/>
          </p:cNvSpPr>
          <p:nvPr/>
        </p:nvSpPr>
        <p:spPr bwMode="auto">
          <a:xfrm>
            <a:off x="6537570" y="306544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1BA7DB"/>
                </a:solidFill>
              </a:rPr>
              <a:t>5b</a:t>
            </a:r>
          </a:p>
        </p:txBody>
      </p:sp>
      <p:sp>
        <p:nvSpPr>
          <p:cNvPr id="51" name="Line 33"/>
          <p:cNvSpPr>
            <a:spLocks noChangeAspect="1" noChangeShapeType="1"/>
          </p:cNvSpPr>
          <p:nvPr/>
        </p:nvSpPr>
        <p:spPr bwMode="auto">
          <a:xfrm rot="10800000">
            <a:off x="6931880" y="3766513"/>
            <a:ext cx="1360010"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2" name="AutoShape 39"/>
          <p:cNvSpPr>
            <a:spLocks noChangeAspect="1" noChangeArrowheads="1"/>
          </p:cNvSpPr>
          <p:nvPr/>
        </p:nvSpPr>
        <p:spPr bwMode="auto">
          <a:xfrm>
            <a:off x="6537570" y="356851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1BA7DB"/>
                </a:solidFill>
              </a:rPr>
              <a:t>6b</a:t>
            </a:r>
          </a:p>
        </p:txBody>
      </p:sp>
      <p:sp>
        <p:nvSpPr>
          <p:cNvPr id="53" name="Text Box 38"/>
          <p:cNvSpPr txBox="1">
            <a:spLocks noChangeAspect="1" noChangeArrowheads="1"/>
          </p:cNvSpPr>
          <p:nvPr/>
        </p:nvSpPr>
        <p:spPr bwMode="auto">
          <a:xfrm>
            <a:off x="6870053" y="3103407"/>
            <a:ext cx="1335629"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Content Optimization</a:t>
            </a:r>
          </a:p>
        </p:txBody>
      </p:sp>
      <p:sp>
        <p:nvSpPr>
          <p:cNvPr id="54" name="Text Box 38"/>
          <p:cNvSpPr txBox="1">
            <a:spLocks noChangeAspect="1" noChangeArrowheads="1"/>
          </p:cNvSpPr>
          <p:nvPr/>
        </p:nvSpPr>
        <p:spPr bwMode="auto">
          <a:xfrm>
            <a:off x="6870053" y="3614919"/>
            <a:ext cx="1335629"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Broadcast Preparation</a:t>
            </a:r>
          </a:p>
        </p:txBody>
      </p:sp>
      <p:sp>
        <p:nvSpPr>
          <p:cNvPr id="57" name="Line 43">
            <a:extLst>
              <a:ext uri="{FF2B5EF4-FFF2-40B4-BE49-F238E27FC236}">
                <a16:creationId xmlns:a16="http://schemas.microsoft.com/office/drawing/2014/main" id="{A95EFACF-F41C-3E49-8067-5D64FA38CEF0}"/>
              </a:ext>
            </a:extLst>
          </p:cNvPr>
          <p:cNvSpPr>
            <a:spLocks noChangeAspect="1" noChangeShapeType="1"/>
          </p:cNvSpPr>
          <p:nvPr/>
        </p:nvSpPr>
        <p:spPr bwMode="auto">
          <a:xfrm>
            <a:off x="5006328" y="4305883"/>
            <a:ext cx="1529553"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9" name="Textfeld 58">
            <a:extLst>
              <a:ext uri="{FF2B5EF4-FFF2-40B4-BE49-F238E27FC236}">
                <a16:creationId xmlns:a16="http://schemas.microsoft.com/office/drawing/2014/main" id="{63EA0A51-F020-0446-957A-BFAA94838600}"/>
              </a:ext>
            </a:extLst>
          </p:cNvPr>
          <p:cNvSpPr txBox="1"/>
          <p:nvPr/>
        </p:nvSpPr>
        <p:spPr>
          <a:xfrm>
            <a:off x="5544916" y="1236591"/>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(easybill)</a:t>
            </a:r>
          </a:p>
        </p:txBody>
      </p:sp>
      <p:sp>
        <p:nvSpPr>
          <p:cNvPr id="61" name="Line 53">
            <a:extLst>
              <a:ext uri="{FF2B5EF4-FFF2-40B4-BE49-F238E27FC236}">
                <a16:creationId xmlns:a16="http://schemas.microsoft.com/office/drawing/2014/main" id="{F0DB3F7E-69BC-D347-B15A-6236566AB717}"/>
              </a:ext>
            </a:extLst>
          </p:cNvPr>
          <p:cNvSpPr>
            <a:spLocks noChangeAspect="1" noChangeShapeType="1"/>
          </p:cNvSpPr>
          <p:nvPr/>
        </p:nvSpPr>
        <p:spPr bwMode="auto">
          <a:xfrm>
            <a:off x="828029" y="2969222"/>
            <a:ext cx="7431178"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pic>
        <p:nvPicPr>
          <p:cNvPr id="64" name="Picture 6">
            <a:extLst>
              <a:ext uri="{FF2B5EF4-FFF2-40B4-BE49-F238E27FC236}">
                <a16:creationId xmlns:a16="http://schemas.microsoft.com/office/drawing/2014/main" id="{2457A3E8-E669-E943-94FD-7C0F1116B01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45621" y="667940"/>
            <a:ext cx="630499" cy="268471"/>
          </a:xfrm>
          <a:prstGeom prst="rect">
            <a:avLst/>
          </a:prstGeom>
        </p:spPr>
      </p:pic>
      <p:pic>
        <p:nvPicPr>
          <p:cNvPr id="65" name="Grafik 64">
            <a:extLst>
              <a:ext uri="{FF2B5EF4-FFF2-40B4-BE49-F238E27FC236}">
                <a16:creationId xmlns:a16="http://schemas.microsoft.com/office/drawing/2014/main" id="{5E4DBE95-ACA6-A542-96DA-0DE1A68675B2}"/>
              </a:ext>
            </a:extLst>
          </p:cNvPr>
          <p:cNvPicPr>
            <a:picLocks noChangeAspect="1"/>
          </p:cNvPicPr>
          <p:nvPr/>
        </p:nvPicPr>
        <p:blipFill>
          <a:blip r:embed="rId5"/>
          <a:stretch>
            <a:fillRect/>
          </a:stretch>
        </p:blipFill>
        <p:spPr>
          <a:xfrm>
            <a:off x="1406132" y="427668"/>
            <a:ext cx="861356" cy="574417"/>
          </a:xfrm>
          <a:prstGeom prst="rect">
            <a:avLst/>
          </a:prstGeom>
        </p:spPr>
      </p:pic>
      <p:sp>
        <p:nvSpPr>
          <p:cNvPr id="67" name="Text Box 34">
            <a:extLst>
              <a:ext uri="{FF2B5EF4-FFF2-40B4-BE49-F238E27FC236}">
                <a16:creationId xmlns:a16="http://schemas.microsoft.com/office/drawing/2014/main" id="{DD722DB4-AF85-0845-8ACE-A803ED7B0044}"/>
              </a:ext>
            </a:extLst>
          </p:cNvPr>
          <p:cNvSpPr txBox="1">
            <a:spLocks noChangeAspect="1" noChangeArrowheads="1"/>
          </p:cNvSpPr>
          <p:nvPr/>
        </p:nvSpPr>
        <p:spPr bwMode="auto">
          <a:xfrm>
            <a:off x="5111105" y="4100851"/>
            <a:ext cx="1426465" cy="246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Delivery Note</a:t>
            </a:r>
          </a:p>
          <a:p>
            <a:pPr algn="ctr" eaLnBrk="1" hangingPunct="1">
              <a:lnSpc>
                <a:spcPct val="110000"/>
              </a:lnSpc>
              <a:defRPr/>
            </a:pPr>
            <a:endParaRPr lang="en-GB" sz="400" dirty="0">
              <a:solidFill>
                <a:schemeClr val="tx2"/>
              </a:solidFill>
              <a:latin typeface="Franklin Gothic Book" panose="020B0503020102020204" pitchFamily="34" charset="0"/>
              <a:ea typeface="MS PGothic" charset="0"/>
              <a:cs typeface="MS PGothic" charset="0"/>
            </a:endParaRPr>
          </a:p>
        </p:txBody>
      </p:sp>
      <p:sp>
        <p:nvSpPr>
          <p:cNvPr id="68" name="Textfeld 67">
            <a:extLst>
              <a:ext uri="{FF2B5EF4-FFF2-40B4-BE49-F238E27FC236}">
                <a16:creationId xmlns:a16="http://schemas.microsoft.com/office/drawing/2014/main" id="{A8632DBF-78E3-8F4A-BBEB-00AC55C8A60C}"/>
              </a:ext>
            </a:extLst>
          </p:cNvPr>
          <p:cNvSpPr txBox="1"/>
          <p:nvPr/>
        </p:nvSpPr>
        <p:spPr>
          <a:xfrm>
            <a:off x="5572678" y="4323178"/>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(easybill)</a:t>
            </a:r>
          </a:p>
        </p:txBody>
      </p:sp>
      <p:sp>
        <p:nvSpPr>
          <p:cNvPr id="20" name="AutoShape 45"/>
          <p:cNvSpPr>
            <a:spLocks noChangeAspect="1" noChangeArrowheads="1"/>
          </p:cNvSpPr>
          <p:nvPr/>
        </p:nvSpPr>
        <p:spPr bwMode="auto">
          <a:xfrm>
            <a:off x="6537570" y="4106398"/>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7</a:t>
            </a:r>
          </a:p>
        </p:txBody>
      </p:sp>
      <p:sp>
        <p:nvSpPr>
          <p:cNvPr id="69" name="AutoShape 45">
            <a:extLst>
              <a:ext uri="{FF2B5EF4-FFF2-40B4-BE49-F238E27FC236}">
                <a16:creationId xmlns:a16="http://schemas.microsoft.com/office/drawing/2014/main" id="{58F81763-A245-DD49-B869-5D4B4C3E0D80}"/>
              </a:ext>
            </a:extLst>
          </p:cNvPr>
          <p:cNvSpPr>
            <a:spLocks noChangeAspect="1" noChangeArrowheads="1"/>
          </p:cNvSpPr>
          <p:nvPr/>
        </p:nvSpPr>
        <p:spPr bwMode="auto">
          <a:xfrm>
            <a:off x="6537570" y="4603940"/>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8</a:t>
            </a:r>
          </a:p>
        </p:txBody>
      </p:sp>
      <p:sp>
        <p:nvSpPr>
          <p:cNvPr id="70" name="Textfeld 69">
            <a:extLst>
              <a:ext uri="{FF2B5EF4-FFF2-40B4-BE49-F238E27FC236}">
                <a16:creationId xmlns:a16="http://schemas.microsoft.com/office/drawing/2014/main" id="{8DFCFF1B-A3E3-E643-859F-308E9446DF26}"/>
              </a:ext>
            </a:extLst>
          </p:cNvPr>
          <p:cNvSpPr txBox="1"/>
          <p:nvPr/>
        </p:nvSpPr>
        <p:spPr>
          <a:xfrm>
            <a:off x="5572678" y="4813234"/>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(easybill)</a:t>
            </a:r>
          </a:p>
        </p:txBody>
      </p:sp>
      <p:sp>
        <p:nvSpPr>
          <p:cNvPr id="71" name="Textfeld 70">
            <a:extLst>
              <a:ext uri="{FF2B5EF4-FFF2-40B4-BE49-F238E27FC236}">
                <a16:creationId xmlns:a16="http://schemas.microsoft.com/office/drawing/2014/main" id="{0DD984EC-DBAC-3E4F-BEA2-7F7EFEA53492}"/>
              </a:ext>
            </a:extLst>
          </p:cNvPr>
          <p:cNvSpPr txBox="1"/>
          <p:nvPr/>
        </p:nvSpPr>
        <p:spPr>
          <a:xfrm>
            <a:off x="5572678" y="4986867"/>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(taulia / Ariba)</a:t>
            </a:r>
          </a:p>
        </p:txBody>
      </p:sp>
      <p:sp>
        <p:nvSpPr>
          <p:cNvPr id="72" name="Textfeld 71">
            <a:extLst>
              <a:ext uri="{FF2B5EF4-FFF2-40B4-BE49-F238E27FC236}">
                <a16:creationId xmlns:a16="http://schemas.microsoft.com/office/drawing/2014/main" id="{FF6B87DF-F728-AA46-8CC0-F84203D4E423}"/>
              </a:ext>
            </a:extLst>
          </p:cNvPr>
          <p:cNvSpPr txBox="1"/>
          <p:nvPr/>
        </p:nvSpPr>
        <p:spPr>
          <a:xfrm>
            <a:off x="7164525" y="2071156"/>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Ariba)</a:t>
            </a:r>
          </a:p>
        </p:txBody>
      </p:sp>
      <p:sp>
        <p:nvSpPr>
          <p:cNvPr id="73" name="Textfeld 72">
            <a:extLst>
              <a:ext uri="{FF2B5EF4-FFF2-40B4-BE49-F238E27FC236}">
                <a16:creationId xmlns:a16="http://schemas.microsoft.com/office/drawing/2014/main" id="{699A1322-2287-6543-93AA-841D646D4C9A}"/>
              </a:ext>
            </a:extLst>
          </p:cNvPr>
          <p:cNvSpPr txBox="1"/>
          <p:nvPr/>
        </p:nvSpPr>
        <p:spPr>
          <a:xfrm>
            <a:off x="7161321" y="2240809"/>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taulia)</a:t>
            </a:r>
          </a:p>
        </p:txBody>
      </p:sp>
      <p:sp>
        <p:nvSpPr>
          <p:cNvPr id="74" name="AutoShape 45">
            <a:extLst>
              <a:ext uri="{FF2B5EF4-FFF2-40B4-BE49-F238E27FC236}">
                <a16:creationId xmlns:a16="http://schemas.microsoft.com/office/drawing/2014/main" id="{1000A144-6980-8949-A3C7-8654A3658B63}"/>
              </a:ext>
            </a:extLst>
          </p:cNvPr>
          <p:cNvSpPr>
            <a:spLocks noChangeAspect="1" noChangeArrowheads="1"/>
          </p:cNvSpPr>
          <p:nvPr/>
        </p:nvSpPr>
        <p:spPr bwMode="auto">
          <a:xfrm>
            <a:off x="6535881" y="1863204"/>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4b</a:t>
            </a:r>
          </a:p>
        </p:txBody>
      </p:sp>
      <p:sp>
        <p:nvSpPr>
          <p:cNvPr id="77" name="Text Box 38">
            <a:extLst>
              <a:ext uri="{FF2B5EF4-FFF2-40B4-BE49-F238E27FC236}">
                <a16:creationId xmlns:a16="http://schemas.microsoft.com/office/drawing/2014/main" id="{90E72D62-605B-0A49-AF4F-A9832AF8C761}"/>
              </a:ext>
            </a:extLst>
          </p:cNvPr>
          <p:cNvSpPr txBox="1">
            <a:spLocks noChangeAspect="1" noChangeArrowheads="1"/>
          </p:cNvSpPr>
          <p:nvPr/>
        </p:nvSpPr>
        <p:spPr bwMode="auto">
          <a:xfrm>
            <a:off x="6940580" y="1811721"/>
            <a:ext cx="1335629"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PO Acceptance</a:t>
            </a:r>
          </a:p>
        </p:txBody>
      </p:sp>
      <p:sp>
        <p:nvSpPr>
          <p:cNvPr id="78" name="Textfeld 77">
            <a:extLst>
              <a:ext uri="{FF2B5EF4-FFF2-40B4-BE49-F238E27FC236}">
                <a16:creationId xmlns:a16="http://schemas.microsoft.com/office/drawing/2014/main" id="{9AB183D7-E0D4-CE42-8552-19B8B7AC7F76}"/>
              </a:ext>
            </a:extLst>
          </p:cNvPr>
          <p:cNvSpPr txBox="1"/>
          <p:nvPr/>
        </p:nvSpPr>
        <p:spPr>
          <a:xfrm>
            <a:off x="3652581" y="2053008"/>
            <a:ext cx="2253896" cy="319146"/>
          </a:xfrm>
          <a:prstGeom prst="rect">
            <a:avLst/>
          </a:prstGeom>
        </p:spPr>
        <p:txBody>
          <a:bodyPr vert="horz" wrap="none" lIns="91440" tIns="45720" rIns="91440" bIns="45720" rtlCol="0" anchor="ctr">
            <a:noAutofit/>
          </a:bodyPr>
          <a:lstStyle/>
          <a:p>
            <a:pPr lvl="0" algn="ctr">
              <a:lnSpc>
                <a:spcPct val="110000"/>
              </a:lnSpc>
              <a:spcAft>
                <a:spcPts val="600"/>
              </a:spcAft>
              <a:defRPr/>
            </a:pPr>
            <a:r>
              <a:rPr lang="en-GB" sz="800" dirty="0">
                <a:solidFill>
                  <a:srgbClr val="000000"/>
                </a:solidFill>
                <a:latin typeface="Franklin Gothic Book" panose="020B0503020102020204" pitchFamily="34" charset="0"/>
              </a:rPr>
              <a:t>Velti’s trading partner is VPC; OpCo contacts VPC and </a:t>
            </a:r>
            <a:br>
              <a:rPr lang="en-GB" sz="800" dirty="0">
                <a:solidFill>
                  <a:srgbClr val="000000"/>
                </a:solidFill>
                <a:latin typeface="Franklin Gothic Book" panose="020B0503020102020204" pitchFamily="34" charset="0"/>
              </a:rPr>
            </a:br>
            <a:r>
              <a:rPr lang="en-GB" sz="800" dirty="0">
                <a:solidFill>
                  <a:srgbClr val="000000"/>
                </a:solidFill>
                <a:latin typeface="Franklin Gothic Book" panose="020B0503020102020204" pitchFamily="34" charset="0"/>
              </a:rPr>
              <a:t>VPC contacts Velti to procure goods/services</a:t>
            </a:r>
          </a:p>
        </p:txBody>
      </p:sp>
      <p:sp>
        <p:nvSpPr>
          <p:cNvPr id="60" name="Titel 59">
            <a:extLst>
              <a:ext uri="{FF2B5EF4-FFF2-40B4-BE49-F238E27FC236}">
                <a16:creationId xmlns:a16="http://schemas.microsoft.com/office/drawing/2014/main" id="{FC2052AC-B9E1-C940-B9F5-C629523A7520}"/>
              </a:ext>
            </a:extLst>
          </p:cNvPr>
          <p:cNvSpPr>
            <a:spLocks noGrp="1"/>
          </p:cNvSpPr>
          <p:nvPr>
            <p:ph type="title"/>
          </p:nvPr>
        </p:nvSpPr>
        <p:spPr/>
        <p:txBody>
          <a:bodyPr/>
          <a:lstStyle/>
          <a:p>
            <a:r>
              <a:rPr lang="en-US" dirty="0">
                <a:solidFill>
                  <a:srgbClr val="00AAE5"/>
                </a:solidFill>
                <a:latin typeface="+mj-lt"/>
              </a:rPr>
              <a:t>Process overview – Commercial</a:t>
            </a:r>
            <a:endParaRPr lang="de-DE" dirty="0">
              <a:solidFill>
                <a:srgbClr val="00AAE5"/>
              </a:solidFill>
              <a:latin typeface="+mj-lt"/>
            </a:endParaRPr>
          </a:p>
        </p:txBody>
      </p:sp>
      <p:sp>
        <p:nvSpPr>
          <p:cNvPr id="75" name="AutoShape 45">
            <a:extLst>
              <a:ext uri="{FF2B5EF4-FFF2-40B4-BE49-F238E27FC236}">
                <a16:creationId xmlns:a16="http://schemas.microsoft.com/office/drawing/2014/main" id="{6F70E1FD-9A8A-164A-BA8D-DF297B6BC6A7}"/>
              </a:ext>
            </a:extLst>
          </p:cNvPr>
          <p:cNvSpPr>
            <a:spLocks noChangeAspect="1" noChangeArrowheads="1"/>
          </p:cNvSpPr>
          <p:nvPr/>
        </p:nvSpPr>
        <p:spPr bwMode="auto">
          <a:xfrm>
            <a:off x="6535881" y="250375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4c</a:t>
            </a:r>
          </a:p>
        </p:txBody>
      </p:sp>
      <p:sp>
        <p:nvSpPr>
          <p:cNvPr id="79" name="Text Box 38">
            <a:extLst>
              <a:ext uri="{FF2B5EF4-FFF2-40B4-BE49-F238E27FC236}">
                <a16:creationId xmlns:a16="http://schemas.microsoft.com/office/drawing/2014/main" id="{59FC587B-0D53-E746-B0F8-578CF74B4980}"/>
              </a:ext>
            </a:extLst>
          </p:cNvPr>
          <p:cNvSpPr txBox="1">
            <a:spLocks noChangeAspect="1" noChangeArrowheads="1"/>
          </p:cNvSpPr>
          <p:nvPr/>
        </p:nvSpPr>
        <p:spPr bwMode="auto">
          <a:xfrm>
            <a:off x="6940580" y="2473952"/>
            <a:ext cx="1335629" cy="172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Create Project</a:t>
            </a:r>
          </a:p>
        </p:txBody>
      </p:sp>
      <p:sp>
        <p:nvSpPr>
          <p:cNvPr id="81" name="Line 33">
            <a:extLst>
              <a:ext uri="{FF2B5EF4-FFF2-40B4-BE49-F238E27FC236}">
                <a16:creationId xmlns:a16="http://schemas.microsoft.com/office/drawing/2014/main" id="{6271D5DA-1CEB-514E-BD80-DCC3C100265C}"/>
              </a:ext>
            </a:extLst>
          </p:cNvPr>
          <p:cNvSpPr>
            <a:spLocks noChangeAspect="1" noChangeShapeType="1"/>
          </p:cNvSpPr>
          <p:nvPr/>
        </p:nvSpPr>
        <p:spPr bwMode="auto">
          <a:xfrm rot="10800000">
            <a:off x="6931880" y="2710240"/>
            <a:ext cx="1360010"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82" name="Textfeld 81">
            <a:extLst>
              <a:ext uri="{FF2B5EF4-FFF2-40B4-BE49-F238E27FC236}">
                <a16:creationId xmlns:a16="http://schemas.microsoft.com/office/drawing/2014/main" id="{251FA547-56EA-C84B-B520-23A40BFD8AA6}"/>
              </a:ext>
            </a:extLst>
          </p:cNvPr>
          <p:cNvSpPr txBox="1"/>
          <p:nvPr/>
        </p:nvSpPr>
        <p:spPr>
          <a:xfrm>
            <a:off x="7225489" y="2730071"/>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Asana)</a:t>
            </a:r>
          </a:p>
        </p:txBody>
      </p:sp>
    </p:spTree>
    <p:extLst>
      <p:ext uri="{BB962C8B-B14F-4D97-AF65-F5344CB8AC3E}">
        <p14:creationId xmlns:p14="http://schemas.microsoft.com/office/powerpoint/2010/main" val="28292067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Gerade Verbindung 66">
            <a:extLst>
              <a:ext uri="{FF2B5EF4-FFF2-40B4-BE49-F238E27FC236}">
                <a16:creationId xmlns:a16="http://schemas.microsoft.com/office/drawing/2014/main" id="{3424AF9E-6054-3B4D-8609-2887FE338834}"/>
              </a:ext>
            </a:extLst>
          </p:cNvPr>
          <p:cNvCxnSpPr>
            <a:cxnSpLocks/>
          </p:cNvCxnSpPr>
          <p:nvPr/>
        </p:nvCxnSpPr>
        <p:spPr>
          <a:xfrm>
            <a:off x="3164527" y="2571750"/>
            <a:ext cx="5796593" cy="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Gerade Verbindung 10">
            <a:extLst>
              <a:ext uri="{FF2B5EF4-FFF2-40B4-BE49-F238E27FC236}">
                <a16:creationId xmlns:a16="http://schemas.microsoft.com/office/drawing/2014/main" id="{158FED11-279D-D447-965B-9FD06B625C10}"/>
              </a:ext>
            </a:extLst>
          </p:cNvPr>
          <p:cNvCxnSpPr>
            <a:cxnSpLocks/>
          </p:cNvCxnSpPr>
          <p:nvPr/>
        </p:nvCxnSpPr>
        <p:spPr>
          <a:xfrm flipV="1">
            <a:off x="3164527" y="635036"/>
            <a:ext cx="0" cy="1936714"/>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7" name="Gerade Verbindung mit Pfeil 34"/>
          <p:cNvCxnSpPr>
            <a:cxnSpLocks noChangeShapeType="1"/>
            <a:stCxn id="120" idx="2"/>
            <a:endCxn id="142" idx="0"/>
          </p:cNvCxnSpPr>
          <p:nvPr/>
        </p:nvCxnSpPr>
        <p:spPr bwMode="auto">
          <a:xfrm>
            <a:off x="7892496" y="2668660"/>
            <a:ext cx="0" cy="1049644"/>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7" name="Gerade Verbindung mit Pfeil 22539"/>
          <p:cNvCxnSpPr>
            <a:cxnSpLocks noChangeShapeType="1"/>
            <a:stCxn id="112" idx="3"/>
            <a:endCxn id="114" idx="1"/>
          </p:cNvCxnSpPr>
          <p:nvPr/>
        </p:nvCxnSpPr>
        <p:spPr bwMode="auto">
          <a:xfrm>
            <a:off x="4124667" y="1294525"/>
            <a:ext cx="770044" cy="18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Gerade Verbindung mit Pfeil 22539"/>
          <p:cNvCxnSpPr>
            <a:cxnSpLocks noChangeShapeType="1"/>
            <a:endCxn id="115" idx="1"/>
          </p:cNvCxnSpPr>
          <p:nvPr/>
        </p:nvCxnSpPr>
        <p:spPr bwMode="auto">
          <a:xfrm>
            <a:off x="6267848" y="1294525"/>
            <a:ext cx="904648" cy="160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dirty="0">
                <a:solidFill>
                  <a:srgbClr val="00AAE5"/>
                </a:solidFill>
                <a:latin typeface="+mj-lt"/>
              </a:rPr>
              <a:t>Process overview – Campaign Coordination</a:t>
            </a:r>
          </a:p>
        </p:txBody>
      </p:sp>
      <p:cxnSp>
        <p:nvCxnSpPr>
          <p:cNvPr id="111" name="Gerade Verbindung mit Pfeil 47"/>
          <p:cNvCxnSpPr>
            <a:cxnSpLocks noChangeShapeType="1"/>
            <a:stCxn id="115" idx="2"/>
            <a:endCxn id="120" idx="0"/>
          </p:cNvCxnSpPr>
          <p:nvPr/>
        </p:nvCxnSpPr>
        <p:spPr bwMode="auto">
          <a:xfrm>
            <a:off x="7892496" y="1620127"/>
            <a:ext cx="0" cy="40053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2" name="Text Box 18"/>
          <p:cNvSpPr txBox="1">
            <a:spLocks noChangeArrowheads="1"/>
          </p:cNvSpPr>
          <p:nvPr/>
        </p:nvSpPr>
        <p:spPr bwMode="auto">
          <a:xfrm>
            <a:off x="2684667" y="9705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Creation of </a:t>
            </a:r>
          </a:p>
          <a:p>
            <a:r>
              <a:rPr lang="en-US" dirty="0">
                <a:latin typeface="Franklin Gothic Book" panose="020B0503020102020204" pitchFamily="34" charset="0"/>
              </a:rPr>
              <a:t>MMS Preview</a:t>
            </a:r>
          </a:p>
        </p:txBody>
      </p:sp>
      <p:sp>
        <p:nvSpPr>
          <p:cNvPr id="114" name="Text Box 18"/>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Campaign set-up </a:t>
            </a:r>
          </a:p>
          <a:p>
            <a:r>
              <a:rPr lang="en-US" dirty="0">
                <a:latin typeface="Franklin Gothic Book" panose="020B0503020102020204" pitchFamily="34" charset="0"/>
              </a:rPr>
              <a:t>(DWC Toolbox)</a:t>
            </a:r>
          </a:p>
        </p:txBody>
      </p:sp>
      <p:sp>
        <p:nvSpPr>
          <p:cNvPr id="115" name="Text Box 18"/>
          <p:cNvSpPr txBox="1">
            <a:spLocks noChangeArrowheads="1"/>
          </p:cNvSpPr>
          <p:nvPr/>
        </p:nvSpPr>
        <p:spPr bwMode="auto">
          <a:xfrm>
            <a:off x="7172496"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Preview Link </a:t>
            </a:r>
            <a:br>
              <a:rPr lang="en-US" dirty="0">
                <a:latin typeface="Franklin Gothic Book" panose="020B0503020102020204" pitchFamily="34" charset="0"/>
              </a:rPr>
            </a:br>
            <a:r>
              <a:rPr lang="en-US" dirty="0">
                <a:latin typeface="Franklin Gothic Book" panose="020B0503020102020204" pitchFamily="34" charset="0"/>
              </a:rPr>
              <a:t>(approval process)</a:t>
            </a:r>
          </a:p>
        </p:txBody>
      </p:sp>
      <p:sp>
        <p:nvSpPr>
          <p:cNvPr id="118" name="AutoShape 31"/>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a:t>
            </a:r>
          </a:p>
        </p:txBody>
      </p:sp>
      <p:sp>
        <p:nvSpPr>
          <p:cNvPr id="119" name="AutoShape 31"/>
          <p:cNvSpPr>
            <a:spLocks noChangeAspect="1" noChangeArrowheads="1"/>
          </p:cNvSpPr>
          <p:nvPr/>
        </p:nvSpPr>
        <p:spPr bwMode="auto">
          <a:xfrm>
            <a:off x="8414182"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a:t>
            </a:r>
          </a:p>
        </p:txBody>
      </p:sp>
      <p:sp>
        <p:nvSpPr>
          <p:cNvPr id="120" name="Text Box 18"/>
          <p:cNvSpPr txBox="1">
            <a:spLocks noChangeArrowheads="1"/>
          </p:cNvSpPr>
          <p:nvPr/>
        </p:nvSpPr>
        <p:spPr bwMode="auto">
          <a:xfrm>
            <a:off x="7172496" y="202066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Feedback Vodafone</a:t>
            </a:r>
          </a:p>
        </p:txBody>
      </p:sp>
      <p:sp>
        <p:nvSpPr>
          <p:cNvPr id="122" name="AutoShape 31"/>
          <p:cNvSpPr>
            <a:spLocks noChangeAspect="1" noChangeArrowheads="1"/>
          </p:cNvSpPr>
          <p:nvPr/>
        </p:nvSpPr>
        <p:spPr bwMode="auto">
          <a:xfrm>
            <a:off x="8414182" y="182289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5.4</a:t>
            </a:r>
          </a:p>
        </p:txBody>
      </p:sp>
      <p:cxnSp>
        <p:nvCxnSpPr>
          <p:cNvPr id="123" name="Gerade Verbindung mit Pfeil 22533"/>
          <p:cNvCxnSpPr>
            <a:cxnSpLocks noChangeShapeType="1"/>
          </p:cNvCxnSpPr>
          <p:nvPr/>
        </p:nvCxnSpPr>
        <p:spPr bwMode="auto">
          <a:xfrm flipV="1">
            <a:off x="4273738" y="2924335"/>
            <a:ext cx="0" cy="6985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4" name="Gerade Verbindung 22535"/>
          <p:cNvCxnSpPr>
            <a:cxnSpLocks noChangeShapeType="1"/>
          </p:cNvCxnSpPr>
          <p:nvPr/>
        </p:nvCxnSpPr>
        <p:spPr bwMode="auto">
          <a:xfrm>
            <a:off x="4273738" y="2924335"/>
            <a:ext cx="1473200" cy="0"/>
          </a:xfrm>
          <a:prstGeom prst="line">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5" name="Gerade Verbindung mit Pfeil 22537"/>
          <p:cNvCxnSpPr>
            <a:cxnSpLocks noChangeShapeType="1"/>
          </p:cNvCxnSpPr>
          <p:nvPr/>
        </p:nvCxnSpPr>
        <p:spPr bwMode="auto">
          <a:xfrm>
            <a:off x="5746938" y="2924335"/>
            <a:ext cx="0" cy="6985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6" name="Gerade Verbindung mit Pfeil 86"/>
          <p:cNvCxnSpPr>
            <a:cxnSpLocks noChangeShapeType="1"/>
          </p:cNvCxnSpPr>
          <p:nvPr/>
        </p:nvCxnSpPr>
        <p:spPr bwMode="auto">
          <a:xfrm flipV="1">
            <a:off x="2487801" y="2924335"/>
            <a:ext cx="0" cy="69691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7" name="Gerade Verbindung mit Pfeil 22539"/>
          <p:cNvCxnSpPr>
            <a:cxnSpLocks noChangeShapeType="1"/>
          </p:cNvCxnSpPr>
          <p:nvPr/>
        </p:nvCxnSpPr>
        <p:spPr bwMode="auto">
          <a:xfrm>
            <a:off x="2487801" y="2924335"/>
            <a:ext cx="1576387"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8" name="Gerade Verbindung mit Pfeil 92"/>
          <p:cNvCxnSpPr>
            <a:cxnSpLocks noChangeShapeType="1"/>
          </p:cNvCxnSpPr>
          <p:nvPr/>
        </p:nvCxnSpPr>
        <p:spPr bwMode="auto">
          <a:xfrm>
            <a:off x="4067363" y="2924335"/>
            <a:ext cx="0" cy="69691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5" name="Line 37"/>
          <p:cNvSpPr>
            <a:spLocks noChangeAspect="1" noChangeShapeType="1"/>
          </p:cNvSpPr>
          <p:nvPr/>
        </p:nvSpPr>
        <p:spPr bwMode="auto">
          <a:xfrm>
            <a:off x="1324374" y="1294525"/>
            <a:ext cx="1360293"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136" name="AutoShape 31"/>
          <p:cNvSpPr>
            <a:spLocks noChangeAspect="1" noChangeArrowheads="1"/>
          </p:cNvSpPr>
          <p:nvPr/>
        </p:nvSpPr>
        <p:spPr bwMode="auto">
          <a:xfrm>
            <a:off x="928374" y="1096525"/>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BE0712"/>
                </a:solidFill>
              </a:rPr>
              <a:t>5a</a:t>
            </a:r>
          </a:p>
        </p:txBody>
      </p:sp>
      <p:sp>
        <p:nvSpPr>
          <p:cNvPr id="139" name="Text Box 38"/>
          <p:cNvSpPr txBox="1">
            <a:spLocks noChangeAspect="1" noChangeArrowheads="1"/>
          </p:cNvSpPr>
          <p:nvPr/>
        </p:nvSpPr>
        <p:spPr bwMode="auto">
          <a:xfrm>
            <a:off x="1324374" y="1006676"/>
            <a:ext cx="1263416"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Content delivery </a:t>
            </a:r>
          </a:p>
        </p:txBody>
      </p:sp>
      <p:sp>
        <p:nvSpPr>
          <p:cNvPr id="140" name="Text Box 38"/>
          <p:cNvSpPr txBox="1">
            <a:spLocks noChangeAspect="1" noChangeArrowheads="1"/>
          </p:cNvSpPr>
          <p:nvPr/>
        </p:nvSpPr>
        <p:spPr bwMode="auto">
          <a:xfrm>
            <a:off x="4270562" y="2653404"/>
            <a:ext cx="1526988"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lvl="0"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Optimizations (if required)</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1" name="Text Box 38"/>
          <p:cNvSpPr txBox="1">
            <a:spLocks noChangeAspect="1" noChangeArrowheads="1"/>
          </p:cNvSpPr>
          <p:nvPr/>
        </p:nvSpPr>
        <p:spPr bwMode="auto">
          <a:xfrm>
            <a:off x="2490978" y="2653404"/>
            <a:ext cx="1589251"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lvl="0"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Optimizations (if required)</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2" name="Text Box 18"/>
          <p:cNvSpPr txBox="1">
            <a:spLocks noChangeArrowheads="1"/>
          </p:cNvSpPr>
          <p:nvPr/>
        </p:nvSpPr>
        <p:spPr bwMode="auto">
          <a:xfrm>
            <a:off x="7172496"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Creation of Target </a:t>
            </a:r>
          </a:p>
          <a:p>
            <a:r>
              <a:rPr lang="en-US" dirty="0">
                <a:latin typeface="Franklin Gothic Book" panose="020B0503020102020204" pitchFamily="34" charset="0"/>
              </a:rPr>
              <a:t>Formats &amp; videos</a:t>
            </a:r>
          </a:p>
        </p:txBody>
      </p:sp>
      <p:sp>
        <p:nvSpPr>
          <p:cNvPr id="143" name="Text Box 18"/>
          <p:cNvSpPr txBox="1">
            <a:spLocks noChangeArrowheads="1"/>
          </p:cNvSpPr>
          <p:nvPr/>
        </p:nvSpPr>
        <p:spPr bwMode="auto">
          <a:xfrm>
            <a:off x="5393983"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Development </a:t>
            </a:r>
          </a:p>
          <a:p>
            <a:r>
              <a:rPr lang="en-US" dirty="0">
                <a:latin typeface="Franklin Gothic Book" panose="020B0503020102020204" pitchFamily="34" charset="0"/>
              </a:rPr>
              <a:t>of Landing Page </a:t>
            </a:r>
            <a:br>
              <a:rPr lang="en-US" dirty="0">
                <a:latin typeface="Franklin Gothic Book" panose="020B0503020102020204" pitchFamily="34" charset="0"/>
              </a:rPr>
            </a:br>
            <a:r>
              <a:rPr lang="en-US" dirty="0">
                <a:latin typeface="Franklin Gothic Book" panose="020B0503020102020204" pitchFamily="34" charset="0"/>
              </a:rPr>
              <a:t>(if integrated)</a:t>
            </a:r>
          </a:p>
        </p:txBody>
      </p:sp>
      <p:sp>
        <p:nvSpPr>
          <p:cNvPr id="144" name="Text Box 18"/>
          <p:cNvSpPr txBox="1">
            <a:spLocks noChangeArrowheads="1"/>
          </p:cNvSpPr>
          <p:nvPr/>
        </p:nvSpPr>
        <p:spPr bwMode="auto">
          <a:xfrm>
            <a:off x="3737150" y="3718304"/>
            <a:ext cx="1259999"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Testing &amp; QA</a:t>
            </a:r>
          </a:p>
        </p:txBody>
      </p:sp>
      <p:sp>
        <p:nvSpPr>
          <p:cNvPr id="145" name="Text Box 18"/>
          <p:cNvSpPr txBox="1">
            <a:spLocks noChangeArrowheads="1"/>
          </p:cNvSpPr>
          <p:nvPr/>
        </p:nvSpPr>
        <p:spPr bwMode="auto">
          <a:xfrm>
            <a:off x="2014025"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Test broadcast</a:t>
            </a:r>
          </a:p>
        </p:txBody>
      </p:sp>
      <p:sp>
        <p:nvSpPr>
          <p:cNvPr id="146" name="Text Box 18"/>
          <p:cNvSpPr txBox="1">
            <a:spLocks noChangeArrowheads="1"/>
          </p:cNvSpPr>
          <p:nvPr/>
        </p:nvSpPr>
        <p:spPr bwMode="auto">
          <a:xfrm>
            <a:off x="558748" y="3718304"/>
            <a:ext cx="1152088"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Final approval</a:t>
            </a:r>
          </a:p>
        </p:txBody>
      </p:sp>
      <p:sp>
        <p:nvSpPr>
          <p:cNvPr id="147" name="Text Box 38"/>
          <p:cNvSpPr txBox="1">
            <a:spLocks noChangeAspect="1" noChangeArrowheads="1"/>
          </p:cNvSpPr>
          <p:nvPr/>
        </p:nvSpPr>
        <p:spPr bwMode="auto">
          <a:xfrm>
            <a:off x="2014026" y="4332460"/>
            <a:ext cx="1439999"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800" kern="0" dirty="0">
                <a:solidFill>
                  <a:srgbClr val="000000"/>
                </a:solidFill>
                <a:latin typeface="Franklin Gothic Book" panose="020B0503020102020204" pitchFamily="34" charset="0"/>
                <a:ea typeface="MS PGothic" charset="0"/>
                <a:cs typeface="MS PGothic" charset="0"/>
              </a:rPr>
              <a:t>Test</a:t>
            </a:r>
            <a:r>
              <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 broadcast should be executed 2 days prior to launch </a:t>
            </a:r>
            <a:r>
              <a:rPr lang="en-US" sz="800" kern="0" dirty="0">
                <a:solidFill>
                  <a:srgbClr val="000000"/>
                </a:solidFill>
                <a:latin typeface="Franklin Gothic Book" panose="020B0503020102020204" pitchFamily="34" charset="0"/>
                <a:ea typeface="MS PGothic" charset="0"/>
                <a:cs typeface="MS PGothic" charset="0"/>
              </a:rPr>
              <a:t>(if requested)</a:t>
            </a:r>
            <a:endPar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8" name="Text Box 38"/>
          <p:cNvSpPr txBox="1">
            <a:spLocks noChangeAspect="1" noChangeArrowheads="1"/>
          </p:cNvSpPr>
          <p:nvPr/>
        </p:nvSpPr>
        <p:spPr bwMode="auto">
          <a:xfrm>
            <a:off x="3737724" y="4332459"/>
            <a:ext cx="3085352"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In-time information of all involved departments for a better planning of the resources and compliance of timelines </a:t>
            </a:r>
          </a:p>
        </p:txBody>
      </p:sp>
      <p:sp>
        <p:nvSpPr>
          <p:cNvPr id="149" name="AutoShape 31"/>
          <p:cNvSpPr>
            <a:spLocks noChangeAspect="1" noChangeArrowheads="1"/>
          </p:cNvSpPr>
          <p:nvPr/>
        </p:nvSpPr>
        <p:spPr bwMode="auto">
          <a:xfrm>
            <a:off x="8414182"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5.5</a:t>
            </a:r>
          </a:p>
        </p:txBody>
      </p:sp>
      <p:sp>
        <p:nvSpPr>
          <p:cNvPr id="150" name="AutoShape 31"/>
          <p:cNvSpPr>
            <a:spLocks noChangeAspect="1" noChangeArrowheads="1"/>
          </p:cNvSpPr>
          <p:nvPr/>
        </p:nvSpPr>
        <p:spPr bwMode="auto">
          <a:xfrm>
            <a:off x="6623572"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5.6</a:t>
            </a:r>
          </a:p>
        </p:txBody>
      </p:sp>
      <p:sp>
        <p:nvSpPr>
          <p:cNvPr id="151" name="AutoShape 31"/>
          <p:cNvSpPr>
            <a:spLocks noChangeAspect="1" noChangeArrowheads="1"/>
          </p:cNvSpPr>
          <p:nvPr/>
        </p:nvSpPr>
        <p:spPr bwMode="auto">
          <a:xfrm>
            <a:off x="3254230"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5.8</a:t>
            </a:r>
          </a:p>
        </p:txBody>
      </p:sp>
      <p:sp>
        <p:nvSpPr>
          <p:cNvPr id="152" name="AutoShape 31"/>
          <p:cNvSpPr>
            <a:spLocks noChangeAspect="1" noChangeArrowheads="1"/>
          </p:cNvSpPr>
          <p:nvPr/>
        </p:nvSpPr>
        <p:spPr bwMode="auto">
          <a:xfrm>
            <a:off x="4801304"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5.7</a:t>
            </a:r>
          </a:p>
        </p:txBody>
      </p:sp>
      <p:sp>
        <p:nvSpPr>
          <p:cNvPr id="153" name="AutoShape 31"/>
          <p:cNvSpPr>
            <a:spLocks noChangeAspect="1" noChangeArrowheads="1"/>
          </p:cNvSpPr>
          <p:nvPr/>
        </p:nvSpPr>
        <p:spPr bwMode="auto">
          <a:xfrm>
            <a:off x="1513370"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5.9</a:t>
            </a:r>
          </a:p>
        </p:txBody>
      </p:sp>
      <p:sp>
        <p:nvSpPr>
          <p:cNvPr id="155" name="Text Box 38"/>
          <p:cNvSpPr txBox="1">
            <a:spLocks noChangeAspect="1" noChangeArrowheads="1"/>
          </p:cNvSpPr>
          <p:nvPr/>
        </p:nvSpPr>
        <p:spPr bwMode="auto">
          <a:xfrm>
            <a:off x="7729158" y="3047556"/>
            <a:ext cx="867639" cy="238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rPr>
              <a:t>Approval</a:t>
            </a:r>
          </a:p>
        </p:txBody>
      </p:sp>
      <p:sp>
        <p:nvSpPr>
          <p:cNvPr id="156" name="Text Box 38"/>
          <p:cNvSpPr txBox="1">
            <a:spLocks noChangeAspect="1" noChangeArrowheads="1"/>
          </p:cNvSpPr>
          <p:nvPr/>
        </p:nvSpPr>
        <p:spPr bwMode="auto">
          <a:xfrm>
            <a:off x="4658657" y="2001653"/>
            <a:ext cx="2277786" cy="313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Notes/remarks </a:t>
            </a:r>
            <a:b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b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(non-release of Preview Link)</a:t>
            </a:r>
          </a:p>
        </p:txBody>
      </p:sp>
      <p:cxnSp>
        <p:nvCxnSpPr>
          <p:cNvPr id="56" name="Gerade Verbindung mit Pfeil 34">
            <a:extLst>
              <a:ext uri="{FF2B5EF4-FFF2-40B4-BE49-F238E27FC236}">
                <a16:creationId xmlns:a16="http://schemas.microsoft.com/office/drawing/2014/main" id="{DF3DF778-0A99-E84C-B4F5-1BD7BA986CFE}"/>
              </a:ext>
            </a:extLst>
          </p:cNvPr>
          <p:cNvCxnSpPr>
            <a:cxnSpLocks noChangeShapeType="1"/>
            <a:stCxn id="142" idx="1"/>
            <a:endCxn id="143" idx="3"/>
          </p:cNvCxnSpPr>
          <p:nvPr/>
        </p:nvCxnSpPr>
        <p:spPr bwMode="auto">
          <a:xfrm flipH="1">
            <a:off x="6833983" y="4042304"/>
            <a:ext cx="33851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Gerade Verbindung mit Pfeil 34">
            <a:extLst>
              <a:ext uri="{FF2B5EF4-FFF2-40B4-BE49-F238E27FC236}">
                <a16:creationId xmlns:a16="http://schemas.microsoft.com/office/drawing/2014/main" id="{193AE14D-E2B5-104A-8367-516D3A785967}"/>
              </a:ext>
            </a:extLst>
          </p:cNvPr>
          <p:cNvCxnSpPr>
            <a:cxnSpLocks noChangeShapeType="1"/>
            <a:stCxn id="143" idx="1"/>
            <a:endCxn id="144" idx="3"/>
          </p:cNvCxnSpPr>
          <p:nvPr/>
        </p:nvCxnSpPr>
        <p:spPr bwMode="auto">
          <a:xfrm flipH="1">
            <a:off x="4997149" y="4042304"/>
            <a:ext cx="396834"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Gerade Verbindung mit Pfeil 34">
            <a:extLst>
              <a:ext uri="{FF2B5EF4-FFF2-40B4-BE49-F238E27FC236}">
                <a16:creationId xmlns:a16="http://schemas.microsoft.com/office/drawing/2014/main" id="{0513A769-269F-6346-BAC8-8FF32CEB2B38}"/>
              </a:ext>
            </a:extLst>
          </p:cNvPr>
          <p:cNvCxnSpPr>
            <a:cxnSpLocks noChangeShapeType="1"/>
            <a:stCxn id="144" idx="1"/>
            <a:endCxn id="145" idx="3"/>
          </p:cNvCxnSpPr>
          <p:nvPr/>
        </p:nvCxnSpPr>
        <p:spPr bwMode="auto">
          <a:xfrm flipH="1">
            <a:off x="3454025" y="4042304"/>
            <a:ext cx="2831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Gerade Verbindung mit Pfeil 34">
            <a:extLst>
              <a:ext uri="{FF2B5EF4-FFF2-40B4-BE49-F238E27FC236}">
                <a16:creationId xmlns:a16="http://schemas.microsoft.com/office/drawing/2014/main" id="{176072A0-43F8-E44D-AFC6-73C41A3298EF}"/>
              </a:ext>
            </a:extLst>
          </p:cNvPr>
          <p:cNvCxnSpPr>
            <a:cxnSpLocks noChangeShapeType="1"/>
            <a:stCxn id="145" idx="1"/>
            <a:endCxn id="146" idx="3"/>
          </p:cNvCxnSpPr>
          <p:nvPr/>
        </p:nvCxnSpPr>
        <p:spPr bwMode="auto">
          <a:xfrm flipH="1">
            <a:off x="1710836" y="4042304"/>
            <a:ext cx="303189"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3" name="AutoShape 31"/>
          <p:cNvSpPr>
            <a:spLocks noChangeAspect="1" noChangeArrowheads="1"/>
          </p:cNvSpPr>
          <p:nvPr/>
        </p:nvSpPr>
        <p:spPr bwMode="auto">
          <a:xfrm>
            <a:off x="3921974"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5.1</a:t>
            </a:r>
          </a:p>
        </p:txBody>
      </p:sp>
      <p:cxnSp>
        <p:nvCxnSpPr>
          <p:cNvPr id="6" name="Gewinkelte Verbindung 5">
            <a:extLst>
              <a:ext uri="{FF2B5EF4-FFF2-40B4-BE49-F238E27FC236}">
                <a16:creationId xmlns:a16="http://schemas.microsoft.com/office/drawing/2014/main" id="{BAAC3616-3495-3540-836A-DEABC3B4A12F}"/>
              </a:ext>
            </a:extLst>
          </p:cNvPr>
          <p:cNvCxnSpPr>
            <a:stCxn id="120" idx="1"/>
          </p:cNvCxnSpPr>
          <p:nvPr/>
        </p:nvCxnSpPr>
        <p:spPr>
          <a:xfrm rot="10800000">
            <a:off x="4572000" y="1301028"/>
            <a:ext cx="2600496" cy="1043633"/>
          </a:xfrm>
          <a:prstGeom prst="bentConnector3">
            <a:avLst>
              <a:gd name="adj1" fmla="val 99918"/>
            </a:avLst>
          </a:prstGeom>
          <a:noFill/>
          <a:ln w="19050">
            <a:solidFill>
              <a:sysClr val="window" lastClr="FFFFFF">
                <a:lumMod val="50000"/>
              </a:sysClr>
            </a:solidFill>
            <a:round/>
            <a:headEnd type="none" w="med" len="sm"/>
            <a:tailEnd type="triangle" w="med" len="sm"/>
          </a:ln>
          <a:effectLst/>
        </p:spPr>
      </p:cxnSp>
      <p:sp>
        <p:nvSpPr>
          <p:cNvPr id="57" name="Text Box 18">
            <a:extLst>
              <a:ext uri="{FF2B5EF4-FFF2-40B4-BE49-F238E27FC236}">
                <a16:creationId xmlns:a16="http://schemas.microsoft.com/office/drawing/2014/main" id="{46C125A2-6B77-7B47-8D7A-551ED2F67A5E}"/>
              </a:ext>
            </a:extLst>
          </p:cNvPr>
          <p:cNvSpPr txBox="1">
            <a:spLocks noChangeArrowheads="1"/>
          </p:cNvSpPr>
          <p:nvPr/>
        </p:nvSpPr>
        <p:spPr bwMode="auto">
          <a:xfrm>
            <a:off x="1223195" y="1990324"/>
            <a:ext cx="1461469" cy="323177"/>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Updating Asana Project</a:t>
            </a:r>
          </a:p>
        </p:txBody>
      </p:sp>
      <p:cxnSp>
        <p:nvCxnSpPr>
          <p:cNvPr id="61" name="Gerade Verbindung 60">
            <a:extLst>
              <a:ext uri="{FF2B5EF4-FFF2-40B4-BE49-F238E27FC236}">
                <a16:creationId xmlns:a16="http://schemas.microsoft.com/office/drawing/2014/main" id="{D522E796-FACF-3D4D-8FA6-160EE0A41FF8}"/>
              </a:ext>
            </a:extLst>
          </p:cNvPr>
          <p:cNvCxnSpPr>
            <a:cxnSpLocks/>
          </p:cNvCxnSpPr>
          <p:nvPr/>
        </p:nvCxnSpPr>
        <p:spPr>
          <a:xfrm flipH="1">
            <a:off x="3164528" y="640281"/>
            <a:ext cx="5796592" cy="812"/>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Gerade Verbindung 63">
            <a:extLst>
              <a:ext uri="{FF2B5EF4-FFF2-40B4-BE49-F238E27FC236}">
                <a16:creationId xmlns:a16="http://schemas.microsoft.com/office/drawing/2014/main" id="{85C08A99-C059-884F-A9D7-6AC886EC36EE}"/>
              </a:ext>
            </a:extLst>
          </p:cNvPr>
          <p:cNvCxnSpPr>
            <a:cxnSpLocks/>
          </p:cNvCxnSpPr>
          <p:nvPr/>
        </p:nvCxnSpPr>
        <p:spPr>
          <a:xfrm>
            <a:off x="8961120" y="645993"/>
            <a:ext cx="0" cy="1925757"/>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B0FD3F3-1C2B-4A4C-A507-695DD008153D}"/>
              </a:ext>
            </a:extLst>
          </p:cNvPr>
          <p:cNvCxnSpPr>
            <a:cxnSpLocks/>
            <a:endCxn id="57" idx="3"/>
          </p:cNvCxnSpPr>
          <p:nvPr/>
        </p:nvCxnSpPr>
        <p:spPr>
          <a:xfrm flipH="1">
            <a:off x="2684664" y="2151913"/>
            <a:ext cx="479863" cy="0"/>
          </a:xfrm>
          <a:prstGeom prst="straightConnector1">
            <a:avLst/>
          </a:prstGeom>
          <a:ln w="190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5879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7">
            <a:extLst>
              <a:ext uri="{FF2B5EF4-FFF2-40B4-BE49-F238E27FC236}">
                <a16:creationId xmlns:a16="http://schemas.microsoft.com/office/drawing/2014/main" id="{4A798BD5-8588-534E-A2F8-4E690ED1842C}"/>
              </a:ext>
            </a:extLst>
          </p:cNvPr>
          <p:cNvSpPr>
            <a:spLocks noChangeAspect="1" noChangeShapeType="1"/>
          </p:cNvSpPr>
          <p:nvPr/>
        </p:nvSpPr>
        <p:spPr bwMode="auto">
          <a:xfrm>
            <a:off x="818690" y="1308637"/>
            <a:ext cx="1380091"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2" name="Title 1"/>
          <p:cNvSpPr>
            <a:spLocks noGrp="1"/>
          </p:cNvSpPr>
          <p:nvPr>
            <p:ph type="title"/>
          </p:nvPr>
        </p:nvSpPr>
        <p:spPr/>
        <p:txBody>
          <a:bodyPr/>
          <a:lstStyle/>
          <a:p>
            <a:r>
              <a:rPr lang="en-US" dirty="0">
                <a:solidFill>
                  <a:srgbClr val="00AAE5"/>
                </a:solidFill>
                <a:latin typeface="+mj-lt"/>
              </a:rPr>
              <a:t>Process overview – broadcast Preparation</a:t>
            </a:r>
          </a:p>
        </p:txBody>
      </p:sp>
      <p:sp>
        <p:nvSpPr>
          <p:cNvPr id="54" name="AutoShape 31">
            <a:extLst>
              <a:ext uri="{FF2B5EF4-FFF2-40B4-BE49-F238E27FC236}">
                <a16:creationId xmlns:a16="http://schemas.microsoft.com/office/drawing/2014/main" id="{D6588608-A1B0-954D-9E0C-2C929EF229D1}"/>
              </a:ext>
            </a:extLst>
          </p:cNvPr>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BE0712"/>
                </a:solidFill>
              </a:rPr>
              <a:t>6a</a:t>
            </a:r>
          </a:p>
        </p:txBody>
      </p:sp>
      <p:sp>
        <p:nvSpPr>
          <p:cNvPr id="55" name="Text Box 38">
            <a:extLst>
              <a:ext uri="{FF2B5EF4-FFF2-40B4-BE49-F238E27FC236}">
                <a16:creationId xmlns:a16="http://schemas.microsoft.com/office/drawing/2014/main" id="{E34675AC-45A5-224F-8230-ADC86B00E7A5}"/>
              </a:ext>
            </a:extLst>
          </p:cNvPr>
          <p:cNvSpPr txBox="1">
            <a:spLocks noChangeAspect="1" noChangeArrowheads="1"/>
          </p:cNvSpPr>
          <p:nvPr/>
        </p:nvSpPr>
        <p:spPr bwMode="auto">
          <a:xfrm>
            <a:off x="818691" y="1184214"/>
            <a:ext cx="1286635" cy="238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900" kern="0" dirty="0">
                <a:solidFill>
                  <a:srgbClr val="000000"/>
                </a:solidFill>
                <a:latin typeface="Franklin Gothic Book" panose="020B0503020102020204" pitchFamily="34" charset="0"/>
                <a:ea typeface="MS PGothic" charset="0"/>
                <a:cs typeface="MS PGothic" charset="0"/>
              </a:rPr>
              <a:t>Data</a:t>
            </a: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 delivery</a:t>
            </a:r>
          </a:p>
          <a:p>
            <a:pPr marL="0" marR="0" lvl="0" indent="0" algn="ctr" defTabSz="914400" eaLnBrk="1" fontAlgn="auto" latinLnBrk="0" hangingPunct="1">
              <a:lnSpc>
                <a:spcPct val="110000"/>
              </a:lnSpc>
              <a:spcBef>
                <a:spcPts val="0"/>
              </a:spcBef>
              <a:spcAft>
                <a:spcPts val="0"/>
              </a:spcAft>
              <a:buClrTx/>
              <a:buSzTx/>
              <a:buFontTx/>
              <a:buNone/>
              <a:tabLst/>
              <a:defRPr/>
            </a:pPr>
            <a:r>
              <a:rPr lang="en-US" sz="900" kern="0" dirty="0">
                <a:solidFill>
                  <a:srgbClr val="000000"/>
                </a:solidFill>
                <a:latin typeface="Franklin Gothic Book" panose="020B0503020102020204" pitchFamily="34" charset="0"/>
                <a:ea typeface="MS PGothic" charset="0"/>
                <a:cs typeface="MS PGothic" charset="0"/>
              </a:rPr>
              <a:t>(SFTP/Connect Direct)</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31" name="Text Box 18">
            <a:extLst>
              <a:ext uri="{FF2B5EF4-FFF2-40B4-BE49-F238E27FC236}">
                <a16:creationId xmlns:a16="http://schemas.microsoft.com/office/drawing/2014/main" id="{6CAAEFC7-CCFF-3F41-B12A-2964476D80E2}"/>
              </a:ext>
            </a:extLst>
          </p:cNvPr>
          <p:cNvSpPr txBox="1">
            <a:spLocks noChangeArrowheads="1"/>
          </p:cNvSpPr>
          <p:nvPr/>
        </p:nvSpPr>
        <p:spPr bwMode="auto">
          <a:xfrm>
            <a:off x="7167752" y="1885450"/>
            <a:ext cx="1440000" cy="6477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Broadcast Preparation</a:t>
            </a:r>
          </a:p>
        </p:txBody>
      </p:sp>
      <p:sp>
        <p:nvSpPr>
          <p:cNvPr id="37" name="Text Box 18">
            <a:extLst>
              <a:ext uri="{FF2B5EF4-FFF2-40B4-BE49-F238E27FC236}">
                <a16:creationId xmlns:a16="http://schemas.microsoft.com/office/drawing/2014/main" id="{1239A73D-1DBF-BB4A-9C72-13CDF28FD757}"/>
              </a:ext>
            </a:extLst>
          </p:cNvPr>
          <p:cNvSpPr txBox="1">
            <a:spLocks noChangeArrowheads="1"/>
          </p:cNvSpPr>
          <p:nvPr/>
        </p:nvSpPr>
        <p:spPr bwMode="auto">
          <a:xfrm>
            <a:off x="2442179"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Reporting</a:t>
            </a:r>
            <a:br>
              <a:rPr lang="en-US" dirty="0">
                <a:latin typeface="Franklin Gothic Book" panose="020B0503020102020204" pitchFamily="34" charset="0"/>
              </a:rPr>
            </a:br>
            <a:r>
              <a:rPr lang="en-US" dirty="0">
                <a:latin typeface="Franklin Gothic Book" panose="020B0503020102020204" pitchFamily="34" charset="0"/>
              </a:rPr>
              <a:t>(approx. after 14 days)</a:t>
            </a:r>
          </a:p>
        </p:txBody>
      </p:sp>
      <p:sp>
        <p:nvSpPr>
          <p:cNvPr id="42" name="Text Box 18">
            <a:extLst>
              <a:ext uri="{FF2B5EF4-FFF2-40B4-BE49-F238E27FC236}">
                <a16:creationId xmlns:a16="http://schemas.microsoft.com/office/drawing/2014/main" id="{C7F463B6-3424-8B4C-80AD-70053257F4E1}"/>
              </a:ext>
            </a:extLst>
          </p:cNvPr>
          <p:cNvSpPr txBox="1">
            <a:spLocks noChangeArrowheads="1"/>
          </p:cNvSpPr>
          <p:nvPr/>
        </p:nvSpPr>
        <p:spPr bwMode="auto">
          <a:xfrm>
            <a:off x="2442179" y="970526"/>
            <a:ext cx="1439998" cy="6479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10800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editing, converting and broadcast list </a:t>
            </a:r>
            <a:br>
              <a:rPr lang="en-US" dirty="0">
                <a:latin typeface="Franklin Gothic Book" panose="020B0503020102020204" pitchFamily="34" charset="0"/>
              </a:rPr>
            </a:br>
            <a:r>
              <a:rPr lang="en-US" dirty="0">
                <a:latin typeface="Franklin Gothic Book" panose="020B0503020102020204" pitchFamily="34" charset="0"/>
              </a:rPr>
              <a:t>creation (CSV file)</a:t>
            </a:r>
          </a:p>
        </p:txBody>
      </p:sp>
      <p:sp>
        <p:nvSpPr>
          <p:cNvPr id="43" name="Text Box 18">
            <a:extLst>
              <a:ext uri="{FF2B5EF4-FFF2-40B4-BE49-F238E27FC236}">
                <a16:creationId xmlns:a16="http://schemas.microsoft.com/office/drawing/2014/main" id="{623BC536-E9DB-024E-BF64-93AF6644F10A}"/>
              </a:ext>
            </a:extLst>
          </p:cNvPr>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latin typeface="Franklin Gothic Book" panose="020B0503020102020204" pitchFamily="34" charset="0"/>
              </a:rPr>
              <a:t>Upload </a:t>
            </a:r>
            <a:r>
              <a:rPr lang="en-US" dirty="0">
                <a:latin typeface="+mj-lt"/>
              </a:rPr>
              <a:t>Broadcast List</a:t>
            </a:r>
          </a:p>
        </p:txBody>
      </p:sp>
      <p:sp>
        <p:nvSpPr>
          <p:cNvPr id="44" name="Text Box 18">
            <a:extLst>
              <a:ext uri="{FF2B5EF4-FFF2-40B4-BE49-F238E27FC236}">
                <a16:creationId xmlns:a16="http://schemas.microsoft.com/office/drawing/2014/main" id="{1A9DCB66-A323-3C4E-BA8E-D76A63A175BB}"/>
              </a:ext>
            </a:extLst>
          </p:cNvPr>
          <p:cNvSpPr txBox="1">
            <a:spLocks noChangeArrowheads="1"/>
          </p:cNvSpPr>
          <p:nvPr/>
        </p:nvSpPr>
        <p:spPr bwMode="auto">
          <a:xfrm>
            <a:off x="7167752"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Template Creation</a:t>
            </a:r>
            <a:br>
              <a:rPr lang="en-US" dirty="0">
                <a:latin typeface="Franklin Gothic Book" panose="020B0503020102020204" pitchFamily="34" charset="0"/>
              </a:rPr>
            </a:br>
            <a:r>
              <a:rPr lang="en-US" dirty="0">
                <a:latin typeface="Franklin Gothic Book" panose="020B0503020102020204" pitchFamily="34" charset="0"/>
              </a:rPr>
              <a:t>(MMS and/or SMS )</a:t>
            </a:r>
          </a:p>
        </p:txBody>
      </p:sp>
      <p:sp>
        <p:nvSpPr>
          <p:cNvPr id="46" name="Text Box 18">
            <a:extLst>
              <a:ext uri="{FF2B5EF4-FFF2-40B4-BE49-F238E27FC236}">
                <a16:creationId xmlns:a16="http://schemas.microsoft.com/office/drawing/2014/main" id="{AEDC890B-895C-5948-9CFD-F9418A945530}"/>
              </a:ext>
            </a:extLst>
          </p:cNvPr>
          <p:cNvSpPr txBox="1">
            <a:spLocks noChangeArrowheads="1"/>
          </p:cNvSpPr>
          <p:nvPr/>
        </p:nvSpPr>
        <p:spPr bwMode="auto">
          <a:xfrm>
            <a:off x="6581957" y="275733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Internal broadcast</a:t>
            </a:r>
          </a:p>
        </p:txBody>
      </p:sp>
      <p:sp>
        <p:nvSpPr>
          <p:cNvPr id="47" name="Text Box 18">
            <a:extLst>
              <a:ext uri="{FF2B5EF4-FFF2-40B4-BE49-F238E27FC236}">
                <a16:creationId xmlns:a16="http://schemas.microsoft.com/office/drawing/2014/main" id="{A95FE8F1-AD96-954E-80DD-13011CC6AF43}"/>
              </a:ext>
            </a:extLst>
          </p:cNvPr>
          <p:cNvSpPr txBox="1">
            <a:spLocks noChangeArrowheads="1"/>
          </p:cNvSpPr>
          <p:nvPr/>
        </p:nvSpPr>
        <p:spPr bwMode="auto">
          <a:xfrm>
            <a:off x="6581957" y="32556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External broadcast</a:t>
            </a:r>
          </a:p>
        </p:txBody>
      </p:sp>
      <p:sp>
        <p:nvSpPr>
          <p:cNvPr id="48" name="Text Box 18">
            <a:extLst>
              <a:ext uri="{FF2B5EF4-FFF2-40B4-BE49-F238E27FC236}">
                <a16:creationId xmlns:a16="http://schemas.microsoft.com/office/drawing/2014/main" id="{44AFA11F-FA3C-8B45-9420-626A344E6F49}"/>
              </a:ext>
            </a:extLst>
          </p:cNvPr>
          <p:cNvSpPr txBox="1">
            <a:spLocks noChangeArrowheads="1"/>
          </p:cNvSpPr>
          <p:nvPr/>
        </p:nvSpPr>
        <p:spPr bwMode="auto">
          <a:xfrm>
            <a:off x="6581957" y="37501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Live broadcast</a:t>
            </a:r>
          </a:p>
        </p:txBody>
      </p:sp>
      <p:sp>
        <p:nvSpPr>
          <p:cNvPr id="49" name="Text Box 18">
            <a:extLst>
              <a:ext uri="{FF2B5EF4-FFF2-40B4-BE49-F238E27FC236}">
                <a16:creationId xmlns:a16="http://schemas.microsoft.com/office/drawing/2014/main" id="{05F35524-CA79-F443-ADF2-A908776E8E09}"/>
              </a:ext>
            </a:extLst>
          </p:cNvPr>
          <p:cNvSpPr txBox="1">
            <a:spLocks noChangeArrowheads="1"/>
          </p:cNvSpPr>
          <p:nvPr/>
        </p:nvSpPr>
        <p:spPr bwMode="auto">
          <a:xfrm>
            <a:off x="4155862"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Evaluation of DLR </a:t>
            </a:r>
            <a:br>
              <a:rPr lang="en-US" dirty="0">
                <a:latin typeface="Franklin Gothic Book" panose="020B0503020102020204" pitchFamily="34" charset="0"/>
              </a:rPr>
            </a:br>
            <a:r>
              <a:rPr lang="en-US" dirty="0">
                <a:latin typeface="Franklin Gothic Book" panose="020B0503020102020204" pitchFamily="34" charset="0"/>
              </a:rPr>
              <a:t>(approx. after 5 days)</a:t>
            </a:r>
          </a:p>
        </p:txBody>
      </p:sp>
      <p:sp>
        <p:nvSpPr>
          <p:cNvPr id="56" name="AutoShape 31">
            <a:extLst>
              <a:ext uri="{FF2B5EF4-FFF2-40B4-BE49-F238E27FC236}">
                <a16:creationId xmlns:a16="http://schemas.microsoft.com/office/drawing/2014/main" id="{535064B0-4CCD-B142-B625-A0177DA596E8}"/>
              </a:ext>
            </a:extLst>
          </p:cNvPr>
          <p:cNvSpPr>
            <a:spLocks noChangeAspect="1" noChangeArrowheads="1"/>
          </p:cNvSpPr>
          <p:nvPr/>
        </p:nvSpPr>
        <p:spPr bwMode="auto">
          <a:xfrm>
            <a:off x="5401528" y="3885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6.4</a:t>
            </a:r>
            <a:endParaRPr lang="en-US" sz="1000" dirty="0">
              <a:solidFill>
                <a:srgbClr val="1BA7DB"/>
              </a:solidFill>
            </a:endParaRPr>
          </a:p>
        </p:txBody>
      </p:sp>
      <p:sp>
        <p:nvSpPr>
          <p:cNvPr id="60" name="AutoShape 31">
            <a:extLst>
              <a:ext uri="{FF2B5EF4-FFF2-40B4-BE49-F238E27FC236}">
                <a16:creationId xmlns:a16="http://schemas.microsoft.com/office/drawing/2014/main" id="{C79FE3B1-610D-3548-A6EC-E94DEC3CC2BF}"/>
              </a:ext>
            </a:extLst>
          </p:cNvPr>
          <p:cNvSpPr>
            <a:spLocks noChangeAspect="1" noChangeArrowheads="1"/>
          </p:cNvSpPr>
          <p:nvPr/>
        </p:nvSpPr>
        <p:spPr bwMode="auto">
          <a:xfrm>
            <a:off x="8403979" y="1680361"/>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6.3c</a:t>
            </a:r>
            <a:endParaRPr lang="en-US" sz="1000" dirty="0">
              <a:solidFill>
                <a:srgbClr val="1BA7DB"/>
              </a:solidFill>
            </a:endParaRPr>
          </a:p>
        </p:txBody>
      </p:sp>
      <p:sp>
        <p:nvSpPr>
          <p:cNvPr id="62" name="AutoShape 31">
            <a:extLst>
              <a:ext uri="{FF2B5EF4-FFF2-40B4-BE49-F238E27FC236}">
                <a16:creationId xmlns:a16="http://schemas.microsoft.com/office/drawing/2014/main" id="{3FBF4AC7-1D38-7E44-8F56-198D3B0318DE}"/>
              </a:ext>
            </a:extLst>
          </p:cNvPr>
          <p:cNvSpPr>
            <a:spLocks noChangeAspect="1" noChangeArrowheads="1"/>
          </p:cNvSpPr>
          <p:nvPr/>
        </p:nvSpPr>
        <p:spPr bwMode="auto">
          <a:xfrm>
            <a:off x="3685647" y="3884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6.5</a:t>
            </a:r>
            <a:endParaRPr lang="en-US" sz="1000" dirty="0">
              <a:solidFill>
                <a:srgbClr val="1BA7DB"/>
              </a:solidFill>
            </a:endParaRPr>
          </a:p>
        </p:txBody>
      </p:sp>
      <p:cxnSp>
        <p:nvCxnSpPr>
          <p:cNvPr id="63" name="Gerade Verbindung mit Pfeil 22539">
            <a:extLst>
              <a:ext uri="{FF2B5EF4-FFF2-40B4-BE49-F238E27FC236}">
                <a16:creationId xmlns:a16="http://schemas.microsoft.com/office/drawing/2014/main" id="{3FFB9A54-53FD-A74A-B765-ACBA1653A13B}"/>
              </a:ext>
            </a:extLst>
          </p:cNvPr>
          <p:cNvCxnSpPr>
            <a:cxnSpLocks noChangeShapeType="1"/>
            <a:stCxn id="42" idx="3"/>
            <a:endCxn id="43" idx="1"/>
          </p:cNvCxnSpPr>
          <p:nvPr/>
        </p:nvCxnSpPr>
        <p:spPr bwMode="auto">
          <a:xfrm>
            <a:off x="3882177" y="1294526"/>
            <a:ext cx="1012534" cy="1799"/>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4" name="Gerade Verbindung mit Pfeil 22539">
            <a:extLst>
              <a:ext uri="{FF2B5EF4-FFF2-40B4-BE49-F238E27FC236}">
                <a16:creationId xmlns:a16="http://schemas.microsoft.com/office/drawing/2014/main" id="{97F5D9C3-B80D-284A-AFE7-9A8994F4FBED}"/>
              </a:ext>
            </a:extLst>
          </p:cNvPr>
          <p:cNvCxnSpPr>
            <a:cxnSpLocks noChangeShapeType="1"/>
            <a:stCxn id="43" idx="3"/>
            <a:endCxn id="44" idx="1"/>
          </p:cNvCxnSpPr>
          <p:nvPr/>
        </p:nvCxnSpPr>
        <p:spPr bwMode="auto">
          <a:xfrm flipV="1">
            <a:off x="6334711" y="1296127"/>
            <a:ext cx="833041" cy="19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Gerade Verbindung mit Pfeil 22537">
            <a:extLst>
              <a:ext uri="{FF2B5EF4-FFF2-40B4-BE49-F238E27FC236}">
                <a16:creationId xmlns:a16="http://schemas.microsoft.com/office/drawing/2014/main" id="{AE997B6C-8A78-DC44-8239-5A3350B216CE}"/>
              </a:ext>
            </a:extLst>
          </p:cNvPr>
          <p:cNvCxnSpPr>
            <a:cxnSpLocks noChangeShapeType="1"/>
            <a:stCxn id="44" idx="2"/>
            <a:endCxn id="31" idx="0"/>
          </p:cNvCxnSpPr>
          <p:nvPr/>
        </p:nvCxnSpPr>
        <p:spPr bwMode="auto">
          <a:xfrm>
            <a:off x="7887752" y="1620127"/>
            <a:ext cx="0" cy="26532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Gerade Verbindung mit Pfeil 22537">
            <a:extLst>
              <a:ext uri="{FF2B5EF4-FFF2-40B4-BE49-F238E27FC236}">
                <a16:creationId xmlns:a16="http://schemas.microsoft.com/office/drawing/2014/main" id="{8D4C1CAD-E414-324F-B0E2-C3EE98A73722}"/>
              </a:ext>
            </a:extLst>
          </p:cNvPr>
          <p:cNvCxnSpPr>
            <a:cxnSpLocks noChangeShapeType="1"/>
          </p:cNvCxnSpPr>
          <p:nvPr/>
        </p:nvCxnSpPr>
        <p:spPr bwMode="auto">
          <a:xfrm>
            <a:off x="8415234" y="2533249"/>
            <a:ext cx="0" cy="154945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3" name="AutoShape 31">
            <a:extLst>
              <a:ext uri="{FF2B5EF4-FFF2-40B4-BE49-F238E27FC236}">
                <a16:creationId xmlns:a16="http://schemas.microsoft.com/office/drawing/2014/main" id="{8874872F-77AA-B741-A262-E1689E3B76F1}"/>
              </a:ext>
            </a:extLst>
          </p:cNvPr>
          <p:cNvSpPr>
            <a:spLocks noChangeAspect="1" noChangeArrowheads="1"/>
          </p:cNvSpPr>
          <p:nvPr/>
        </p:nvSpPr>
        <p:spPr bwMode="auto">
          <a:xfrm>
            <a:off x="3684230"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6.1</a:t>
            </a:r>
          </a:p>
        </p:txBody>
      </p:sp>
      <p:sp>
        <p:nvSpPr>
          <p:cNvPr id="74" name="AutoShape 31">
            <a:extLst>
              <a:ext uri="{FF2B5EF4-FFF2-40B4-BE49-F238E27FC236}">
                <a16:creationId xmlns:a16="http://schemas.microsoft.com/office/drawing/2014/main" id="{AB3EC0DA-AC0E-FF4A-995F-F808F9BBB812}"/>
              </a:ext>
            </a:extLst>
          </p:cNvPr>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6.3a</a:t>
            </a:r>
            <a:endParaRPr lang="en-US" sz="1000" dirty="0">
              <a:solidFill>
                <a:srgbClr val="1BA7DB"/>
              </a:solidFill>
            </a:endParaRPr>
          </a:p>
        </p:txBody>
      </p:sp>
      <p:sp>
        <p:nvSpPr>
          <p:cNvPr id="75" name="AutoShape 31">
            <a:extLst>
              <a:ext uri="{FF2B5EF4-FFF2-40B4-BE49-F238E27FC236}">
                <a16:creationId xmlns:a16="http://schemas.microsoft.com/office/drawing/2014/main" id="{CFAE8886-B485-6541-9547-63D244F3CBFF}"/>
              </a:ext>
            </a:extLst>
          </p:cNvPr>
          <p:cNvSpPr>
            <a:spLocks noChangeAspect="1" noChangeArrowheads="1"/>
          </p:cNvSpPr>
          <p:nvPr/>
        </p:nvSpPr>
        <p:spPr bwMode="auto">
          <a:xfrm>
            <a:off x="8414182"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6.3b</a:t>
            </a:r>
            <a:endParaRPr lang="en-US" sz="1000" dirty="0">
              <a:solidFill>
                <a:srgbClr val="1BA7DB"/>
              </a:solidFill>
            </a:endParaRPr>
          </a:p>
        </p:txBody>
      </p:sp>
      <p:sp>
        <p:nvSpPr>
          <p:cNvPr id="59" name="Text Box 18">
            <a:extLst>
              <a:ext uri="{FF2B5EF4-FFF2-40B4-BE49-F238E27FC236}">
                <a16:creationId xmlns:a16="http://schemas.microsoft.com/office/drawing/2014/main" id="{FDBDBF4E-BF23-404E-B80E-B5FD70E715BA}"/>
              </a:ext>
            </a:extLst>
          </p:cNvPr>
          <p:cNvSpPr txBox="1">
            <a:spLocks noChangeArrowheads="1"/>
          </p:cNvSpPr>
          <p:nvPr/>
        </p:nvSpPr>
        <p:spPr bwMode="auto">
          <a:xfrm>
            <a:off x="2442179" y="2798772"/>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is stored</a:t>
            </a:r>
          </a:p>
          <a:p>
            <a:r>
              <a:rPr lang="en-US" dirty="0">
                <a:latin typeface="Franklin Gothic Book" panose="020B0503020102020204" pitchFamily="34" charset="0"/>
              </a:rPr>
              <a:t>in a database</a:t>
            </a:r>
          </a:p>
        </p:txBody>
      </p:sp>
      <p:sp>
        <p:nvSpPr>
          <p:cNvPr id="76" name="Text Box 18">
            <a:extLst>
              <a:ext uri="{FF2B5EF4-FFF2-40B4-BE49-F238E27FC236}">
                <a16:creationId xmlns:a16="http://schemas.microsoft.com/office/drawing/2014/main" id="{88C3F36F-1BA1-9D41-BBAF-FF2000FC733F}"/>
              </a:ext>
            </a:extLst>
          </p:cNvPr>
          <p:cNvSpPr txBox="1">
            <a:spLocks noChangeArrowheads="1"/>
          </p:cNvSpPr>
          <p:nvPr/>
        </p:nvSpPr>
        <p:spPr bwMode="auto">
          <a:xfrm>
            <a:off x="2442179" y="188545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Unique ID creation</a:t>
            </a:r>
          </a:p>
          <a:p>
            <a:r>
              <a:rPr lang="en-US" dirty="0">
                <a:latin typeface="Franklin Gothic Book" panose="020B0503020102020204" pitchFamily="34" charset="0"/>
              </a:rPr>
              <a:t>(if requested)</a:t>
            </a:r>
          </a:p>
        </p:txBody>
      </p:sp>
      <p:sp>
        <p:nvSpPr>
          <p:cNvPr id="77" name="AutoShape 31">
            <a:extLst>
              <a:ext uri="{FF2B5EF4-FFF2-40B4-BE49-F238E27FC236}">
                <a16:creationId xmlns:a16="http://schemas.microsoft.com/office/drawing/2014/main" id="{42AB3DAD-179A-904C-B7D5-B7A79D55AA74}"/>
              </a:ext>
            </a:extLst>
          </p:cNvPr>
          <p:cNvSpPr>
            <a:spLocks noChangeAspect="1" noChangeArrowheads="1"/>
          </p:cNvSpPr>
          <p:nvPr/>
        </p:nvSpPr>
        <p:spPr bwMode="auto">
          <a:xfrm>
            <a:off x="3678406" y="259368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6.2b</a:t>
            </a:r>
          </a:p>
        </p:txBody>
      </p:sp>
      <p:cxnSp>
        <p:nvCxnSpPr>
          <p:cNvPr id="78" name="Gerade Verbindung mit Pfeil 22537">
            <a:extLst>
              <a:ext uri="{FF2B5EF4-FFF2-40B4-BE49-F238E27FC236}">
                <a16:creationId xmlns:a16="http://schemas.microsoft.com/office/drawing/2014/main" id="{FB96CB73-0F6D-1A4A-B5DD-A0D2B57DF6B4}"/>
              </a:ext>
            </a:extLst>
          </p:cNvPr>
          <p:cNvCxnSpPr>
            <a:cxnSpLocks noChangeShapeType="1"/>
            <a:stCxn id="76" idx="2"/>
            <a:endCxn id="59" idx="0"/>
          </p:cNvCxnSpPr>
          <p:nvPr/>
        </p:nvCxnSpPr>
        <p:spPr bwMode="auto">
          <a:xfrm>
            <a:off x="3162179" y="2533450"/>
            <a:ext cx="0" cy="26532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9" name="AutoShape 31">
            <a:extLst>
              <a:ext uri="{FF2B5EF4-FFF2-40B4-BE49-F238E27FC236}">
                <a16:creationId xmlns:a16="http://schemas.microsoft.com/office/drawing/2014/main" id="{7FAB3A67-20B9-C540-8213-67659CEEF0AB}"/>
              </a:ext>
            </a:extLst>
          </p:cNvPr>
          <p:cNvSpPr>
            <a:spLocks noChangeAspect="1" noChangeArrowheads="1"/>
          </p:cNvSpPr>
          <p:nvPr/>
        </p:nvSpPr>
        <p:spPr bwMode="auto">
          <a:xfrm>
            <a:off x="3688609" y="168341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6.2a</a:t>
            </a:r>
            <a:endParaRPr lang="en-US" sz="1000" dirty="0">
              <a:solidFill>
                <a:srgbClr val="1BA7DB"/>
              </a:solidFill>
            </a:endParaRPr>
          </a:p>
        </p:txBody>
      </p:sp>
      <p:cxnSp>
        <p:nvCxnSpPr>
          <p:cNvPr id="80" name="Gerade Verbindung mit Pfeil 22537">
            <a:extLst>
              <a:ext uri="{FF2B5EF4-FFF2-40B4-BE49-F238E27FC236}">
                <a16:creationId xmlns:a16="http://schemas.microsoft.com/office/drawing/2014/main" id="{A3E7A727-B5AF-3F42-9487-E7671E345FC7}"/>
              </a:ext>
            </a:extLst>
          </p:cNvPr>
          <p:cNvCxnSpPr>
            <a:cxnSpLocks noChangeShapeType="1"/>
            <a:stCxn id="42" idx="2"/>
            <a:endCxn id="76" idx="0"/>
          </p:cNvCxnSpPr>
          <p:nvPr/>
        </p:nvCxnSpPr>
        <p:spPr bwMode="auto">
          <a:xfrm>
            <a:off x="3162178" y="1618525"/>
            <a:ext cx="1" cy="266925"/>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1" name="Gerade Verbindung mit Pfeil 22537">
            <a:extLst>
              <a:ext uri="{FF2B5EF4-FFF2-40B4-BE49-F238E27FC236}">
                <a16:creationId xmlns:a16="http://schemas.microsoft.com/office/drawing/2014/main" id="{C06CE535-CF85-254E-96F0-3CB82B631965}"/>
              </a:ext>
            </a:extLst>
          </p:cNvPr>
          <p:cNvCxnSpPr>
            <a:cxnSpLocks noChangeShapeType="1"/>
            <a:stCxn id="49" idx="1"/>
            <a:endCxn id="37" idx="3"/>
          </p:cNvCxnSpPr>
          <p:nvPr/>
        </p:nvCxnSpPr>
        <p:spPr bwMode="auto">
          <a:xfrm flipH="1">
            <a:off x="3882179" y="4406707"/>
            <a:ext cx="27368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6" name="Gerade Verbindung mit Pfeil 22537">
            <a:extLst>
              <a:ext uri="{FF2B5EF4-FFF2-40B4-BE49-F238E27FC236}">
                <a16:creationId xmlns:a16="http://schemas.microsoft.com/office/drawing/2014/main" id="{29288700-4820-4B4C-9545-265FF0726D15}"/>
              </a:ext>
            </a:extLst>
          </p:cNvPr>
          <p:cNvCxnSpPr>
            <a:cxnSpLocks noChangeShapeType="1"/>
            <a:endCxn id="46" idx="3"/>
          </p:cNvCxnSpPr>
          <p:nvPr/>
        </p:nvCxnSpPr>
        <p:spPr bwMode="auto">
          <a:xfrm flipH="1">
            <a:off x="8021957" y="2923593"/>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9" name="Gerade Verbindung mit Pfeil 22537">
            <a:extLst>
              <a:ext uri="{FF2B5EF4-FFF2-40B4-BE49-F238E27FC236}">
                <a16:creationId xmlns:a16="http://schemas.microsoft.com/office/drawing/2014/main" id="{8324E247-73EC-0241-9335-0857319CCBF5}"/>
              </a:ext>
            </a:extLst>
          </p:cNvPr>
          <p:cNvCxnSpPr>
            <a:cxnSpLocks noChangeShapeType="1"/>
          </p:cNvCxnSpPr>
          <p:nvPr/>
        </p:nvCxnSpPr>
        <p:spPr bwMode="auto">
          <a:xfrm flipH="1">
            <a:off x="14201999" y="1735116"/>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0" name="Gerade Verbindung mit Pfeil 22537">
            <a:extLst>
              <a:ext uri="{FF2B5EF4-FFF2-40B4-BE49-F238E27FC236}">
                <a16:creationId xmlns:a16="http://schemas.microsoft.com/office/drawing/2014/main" id="{F42C1373-CE40-BC41-B41F-43C844653930}"/>
              </a:ext>
            </a:extLst>
          </p:cNvPr>
          <p:cNvCxnSpPr>
            <a:cxnSpLocks noChangeShapeType="1"/>
            <a:endCxn id="47" idx="3"/>
          </p:cNvCxnSpPr>
          <p:nvPr/>
        </p:nvCxnSpPr>
        <p:spPr bwMode="auto">
          <a:xfrm flipH="1">
            <a:off x="8021957" y="3421944"/>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Gerade Verbindung mit Pfeil 22537">
            <a:extLst>
              <a:ext uri="{FF2B5EF4-FFF2-40B4-BE49-F238E27FC236}">
                <a16:creationId xmlns:a16="http://schemas.microsoft.com/office/drawing/2014/main" id="{71853B14-18F0-3047-A3B3-5BBDF5BBB621}"/>
              </a:ext>
            </a:extLst>
          </p:cNvPr>
          <p:cNvCxnSpPr>
            <a:cxnSpLocks noChangeShapeType="1"/>
          </p:cNvCxnSpPr>
          <p:nvPr/>
        </p:nvCxnSpPr>
        <p:spPr bwMode="auto">
          <a:xfrm flipH="1">
            <a:off x="8021957" y="3920295"/>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6" name="Rechteck 95">
            <a:extLst>
              <a:ext uri="{FF2B5EF4-FFF2-40B4-BE49-F238E27FC236}">
                <a16:creationId xmlns:a16="http://schemas.microsoft.com/office/drawing/2014/main" id="{90721D56-5ED2-7042-A33D-180AE70AEC93}"/>
              </a:ext>
            </a:extLst>
          </p:cNvPr>
          <p:cNvSpPr/>
          <p:nvPr/>
        </p:nvSpPr>
        <p:spPr>
          <a:xfrm>
            <a:off x="8280400" y="393299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97" name="Gerade Verbindung mit Pfeil 22537">
            <a:extLst>
              <a:ext uri="{FF2B5EF4-FFF2-40B4-BE49-F238E27FC236}">
                <a16:creationId xmlns:a16="http://schemas.microsoft.com/office/drawing/2014/main" id="{726CAA3F-0FA3-0D4C-A0FC-8577837495AB}"/>
              </a:ext>
            </a:extLst>
          </p:cNvPr>
          <p:cNvCxnSpPr>
            <a:cxnSpLocks noChangeShapeType="1"/>
            <a:endCxn id="49" idx="3"/>
          </p:cNvCxnSpPr>
          <p:nvPr/>
        </p:nvCxnSpPr>
        <p:spPr bwMode="auto">
          <a:xfrm flipH="1">
            <a:off x="5595862" y="4406707"/>
            <a:ext cx="170609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0" name="Gerade Verbindung mit Pfeil 22537">
            <a:extLst>
              <a:ext uri="{FF2B5EF4-FFF2-40B4-BE49-F238E27FC236}">
                <a16:creationId xmlns:a16="http://schemas.microsoft.com/office/drawing/2014/main" id="{BB17462A-19E6-3B42-BDC8-3ADA2CE5E785}"/>
              </a:ext>
            </a:extLst>
          </p:cNvPr>
          <p:cNvCxnSpPr>
            <a:cxnSpLocks noChangeShapeType="1"/>
            <a:stCxn id="48" idx="2"/>
          </p:cNvCxnSpPr>
          <p:nvPr/>
        </p:nvCxnSpPr>
        <p:spPr bwMode="auto">
          <a:xfrm>
            <a:off x="7301957" y="4082707"/>
            <a:ext cx="0" cy="45119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6" name="Rechteck 105">
            <a:extLst>
              <a:ext uri="{FF2B5EF4-FFF2-40B4-BE49-F238E27FC236}">
                <a16:creationId xmlns:a16="http://schemas.microsoft.com/office/drawing/2014/main" id="{A0E48D77-4292-D248-80A9-E6F44EE01E70}"/>
              </a:ext>
            </a:extLst>
          </p:cNvPr>
          <p:cNvSpPr/>
          <p:nvPr/>
        </p:nvSpPr>
        <p:spPr>
          <a:xfrm>
            <a:off x="7098757" y="442065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39321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AAE5"/>
                </a:solidFill>
                <a:latin typeface="+mj-lt"/>
              </a:rPr>
              <a:t>Organizational information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3"/>
            <a:ext cx="7988983" cy="1985962"/>
          </a:xfrm>
        </p:spPr>
        <p:txBody>
          <a:bodyPr/>
          <a:lstStyle/>
          <a:p>
            <a:pPr>
              <a:spcAft>
                <a:spcPts val="5200"/>
              </a:spcAft>
            </a:pPr>
            <a:r>
              <a:rPr lang="en-GB" sz="1200" dirty="0"/>
              <a:t>All campaigns are listed in the </a:t>
            </a:r>
            <a:r>
              <a:rPr lang="en-GB" sz="1200" dirty="0">
                <a:solidFill>
                  <a:schemeClr val="tx1">
                    <a:lumMod val="65000"/>
                    <a:lumOff val="35000"/>
                  </a:schemeClr>
                </a:solidFill>
                <a:latin typeface="+mj-lt"/>
              </a:rPr>
              <a:t>Campaign Calendar </a:t>
            </a:r>
            <a:r>
              <a:rPr lang="en-GB" sz="1200" dirty="0"/>
              <a:t>on a monthly basis</a:t>
            </a:r>
            <a:br>
              <a:rPr lang="en-GB" sz="1200" dirty="0"/>
            </a:br>
            <a:r>
              <a:rPr lang="en-GB" sz="1200" u="sng" dirty="0">
                <a:solidFill>
                  <a:srgbClr val="1CABE2"/>
                </a:solidFill>
              </a:rPr>
              <a:t>iCloud Drive/Numbers</a:t>
            </a:r>
            <a:r>
              <a:rPr lang="en-GB" sz="1200" dirty="0">
                <a:solidFill>
                  <a:srgbClr val="1CABE2"/>
                </a:solidFill>
                <a:hlinkClick r:id="rId2">
                  <a:extLst>
                    <a:ext uri="{A12FA001-AC4F-418D-AE19-62706E023703}">
                      <ahyp:hlinkClr xmlns:ahyp="http://schemas.microsoft.com/office/drawing/2018/hyperlinkcolor" val="tx"/>
                    </a:ext>
                  </a:extLst>
                </a:hlinkClick>
              </a:rPr>
              <a:t>/Kampagnenkalender ab 2020.numbers</a:t>
            </a:r>
            <a:endParaRPr lang="en-GB" sz="1200" dirty="0">
              <a:solidFill>
                <a:srgbClr val="1CABE2"/>
              </a:solidFill>
            </a:endParaRPr>
          </a:p>
          <a:p>
            <a:pPr>
              <a:spcAft>
                <a:spcPts val="2200"/>
              </a:spcAft>
            </a:pPr>
            <a:endParaRPr lang="en-GB" sz="1200" dirty="0"/>
          </a:p>
          <a:p>
            <a:pPr marL="0" indent="0">
              <a:spcAft>
                <a:spcPts val="2200"/>
              </a:spcAft>
              <a:buNone/>
            </a:pPr>
            <a:endParaRPr lang="en-GB" sz="1200" dirty="0"/>
          </a:p>
          <a:p>
            <a:pPr>
              <a:spcAft>
                <a:spcPts val="2200"/>
              </a:spcAft>
            </a:pPr>
            <a:r>
              <a:rPr lang="en-GB" sz="1200" dirty="0"/>
              <a:t>Beyond that, the commercial status of each single campaign is listed in the </a:t>
            </a:r>
            <a:r>
              <a:rPr lang="en-GB" sz="1200" dirty="0">
                <a:solidFill>
                  <a:schemeClr val="tx1">
                    <a:lumMod val="65000"/>
                    <a:lumOff val="35000"/>
                  </a:schemeClr>
                </a:solidFill>
                <a:latin typeface="+mj-lt"/>
              </a:rPr>
              <a:t>Campaign Overview</a:t>
            </a:r>
            <a:br>
              <a:rPr lang="en-GB" sz="1200" dirty="0"/>
            </a:br>
            <a:r>
              <a:rPr lang="en-GB" sz="1200" u="sng" dirty="0">
                <a:solidFill>
                  <a:srgbClr val="1CABE2"/>
                </a:solidFill>
              </a:rPr>
              <a:t>iCloud Drive/Numbers</a:t>
            </a:r>
            <a:r>
              <a:rPr lang="en-GB" sz="1200" dirty="0">
                <a:solidFill>
                  <a:srgbClr val="1CABE2"/>
                </a:solidFill>
                <a:hlinkClick r:id="rId2">
                  <a:extLst>
                    <a:ext uri="{A12FA001-AC4F-418D-AE19-62706E023703}">
                      <ahyp:hlinkClr xmlns:ahyp="http://schemas.microsoft.com/office/drawing/2018/hyperlinkcolor" val="tx"/>
                    </a:ext>
                  </a:extLst>
                </a:hlinkClick>
              </a:rPr>
              <a:t>/Kampagnenkalender ab 2020.numbers</a:t>
            </a:r>
            <a:endParaRPr lang="en-GB" sz="1200" dirty="0">
              <a:solidFill>
                <a:srgbClr val="1CABE2"/>
              </a:solidFill>
            </a:endParaRPr>
          </a:p>
          <a:p>
            <a:pPr>
              <a:spcAft>
                <a:spcPts val="2200"/>
              </a:spcAft>
            </a:pPr>
            <a:endParaRPr lang="en-GB" sz="1200" dirty="0">
              <a:solidFill>
                <a:srgbClr val="1CABE2"/>
              </a:solidFill>
            </a:endParaRPr>
          </a:p>
          <a:p>
            <a:pPr>
              <a:spcAft>
                <a:spcPts val="2200"/>
              </a:spcAft>
            </a:pPr>
            <a:endParaRPr lang="en-GB" sz="1200" dirty="0">
              <a:solidFill>
                <a:srgbClr val="1CABE2"/>
              </a:solidFill>
            </a:endParaRPr>
          </a:p>
        </p:txBody>
      </p:sp>
      <p:pic>
        <p:nvPicPr>
          <p:cNvPr id="7" name="Grafik 6">
            <a:extLst>
              <a:ext uri="{FF2B5EF4-FFF2-40B4-BE49-F238E27FC236}">
                <a16:creationId xmlns:a16="http://schemas.microsoft.com/office/drawing/2014/main" id="{2D108EE6-8BD6-FC40-98B0-18EE2F7A5690}"/>
              </a:ext>
            </a:extLst>
          </p:cNvPr>
          <p:cNvPicPr>
            <a:picLocks noChangeAspect="1"/>
          </p:cNvPicPr>
          <p:nvPr/>
        </p:nvPicPr>
        <p:blipFill>
          <a:blip r:embed="rId3"/>
          <a:stretch>
            <a:fillRect/>
          </a:stretch>
        </p:blipFill>
        <p:spPr>
          <a:xfrm>
            <a:off x="780326" y="1458572"/>
            <a:ext cx="6083690" cy="1353163"/>
          </a:xfrm>
          <a:prstGeom prst="rect">
            <a:avLst/>
          </a:prstGeom>
        </p:spPr>
      </p:pic>
      <p:pic>
        <p:nvPicPr>
          <p:cNvPr id="4" name="Grafik 3">
            <a:extLst>
              <a:ext uri="{FF2B5EF4-FFF2-40B4-BE49-F238E27FC236}">
                <a16:creationId xmlns:a16="http://schemas.microsoft.com/office/drawing/2014/main" id="{45C26B63-7789-0F4E-8459-B57E85633D4A}"/>
              </a:ext>
            </a:extLst>
          </p:cNvPr>
          <p:cNvPicPr>
            <a:picLocks noChangeAspect="1"/>
          </p:cNvPicPr>
          <p:nvPr/>
        </p:nvPicPr>
        <p:blipFill>
          <a:blip r:embed="rId4"/>
          <a:stretch>
            <a:fillRect/>
          </a:stretch>
        </p:blipFill>
        <p:spPr>
          <a:xfrm>
            <a:off x="780327" y="3395929"/>
            <a:ext cx="6083690" cy="1265544"/>
          </a:xfrm>
          <a:prstGeom prst="rect">
            <a:avLst/>
          </a:prstGeom>
        </p:spPr>
      </p:pic>
    </p:spTree>
    <p:extLst>
      <p:ext uri="{BB962C8B-B14F-4D97-AF65-F5344CB8AC3E}">
        <p14:creationId xmlns:p14="http://schemas.microsoft.com/office/powerpoint/2010/main" val="38221582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AAE5"/>
                </a:solidFill>
                <a:latin typeface="+mj-lt"/>
              </a:rPr>
              <a:t>Organizational information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3"/>
            <a:ext cx="7988983" cy="1985962"/>
          </a:xfrm>
        </p:spPr>
        <p:txBody>
          <a:bodyPr/>
          <a:lstStyle/>
          <a:p>
            <a:pPr>
              <a:spcAft>
                <a:spcPts val="2200"/>
              </a:spcAft>
            </a:pPr>
            <a:r>
              <a:rPr lang="en-GB" sz="1200" dirty="0">
                <a:solidFill>
                  <a:srgbClr val="000000">
                    <a:lumMod val="50000"/>
                    <a:lumOff val="50000"/>
                  </a:srgbClr>
                </a:solidFill>
              </a:rPr>
              <a:t>Every campaign/project will be created in </a:t>
            </a:r>
            <a:r>
              <a:rPr lang="en-GB" sz="1200" dirty="0">
                <a:solidFill>
                  <a:schemeClr val="tx1">
                    <a:lumMod val="65000"/>
                    <a:lumOff val="35000"/>
                  </a:schemeClr>
                </a:solidFill>
                <a:latin typeface="Franklin Gothic Medium"/>
              </a:rPr>
              <a:t>Asana</a:t>
            </a:r>
            <a:r>
              <a:rPr lang="en-GB" sz="1200" dirty="0">
                <a:solidFill>
                  <a:srgbClr val="000000">
                    <a:lumMod val="50000"/>
                    <a:lumOff val="50000"/>
                  </a:srgbClr>
                </a:solidFill>
                <a:latin typeface="Franklin Gothic Medium"/>
              </a:rPr>
              <a:t> </a:t>
            </a:r>
            <a:r>
              <a:rPr lang="en-GB" sz="1200" dirty="0">
                <a:solidFill>
                  <a:srgbClr val="000000">
                    <a:lumMod val="50000"/>
                    <a:lumOff val="50000"/>
                  </a:srgbClr>
                </a:solidFill>
              </a:rPr>
              <a:t>(project management tool)</a:t>
            </a:r>
            <a:br>
              <a:rPr lang="en-GB" sz="1200" dirty="0"/>
            </a:br>
            <a:r>
              <a:rPr lang="en-GB" sz="1200" u="sng" dirty="0">
                <a:solidFill>
                  <a:srgbClr val="1CABE2"/>
                </a:solidFill>
              </a:rPr>
              <a:t>https://</a:t>
            </a:r>
            <a:r>
              <a:rPr lang="en-GB" sz="1200" u="sng" dirty="0" err="1">
                <a:solidFill>
                  <a:srgbClr val="1CABE2"/>
                </a:solidFill>
              </a:rPr>
              <a:t>app.asana.com</a:t>
            </a:r>
            <a:r>
              <a:rPr lang="en-GB" sz="1200" u="sng" dirty="0">
                <a:solidFill>
                  <a:srgbClr val="1CABE2"/>
                </a:solidFill>
              </a:rPr>
              <a:t>/-/login</a:t>
            </a:r>
            <a:endParaRPr lang="en-GB" sz="1200" dirty="0">
              <a:solidFill>
                <a:srgbClr val="1CABE2"/>
              </a:solidFill>
            </a:endParaRPr>
          </a:p>
          <a:p>
            <a:pPr>
              <a:spcAft>
                <a:spcPts val="2200"/>
              </a:spcAft>
            </a:pPr>
            <a:endParaRPr lang="en-GB" sz="1200" dirty="0">
              <a:solidFill>
                <a:srgbClr val="1CABE2"/>
              </a:solidFill>
            </a:endParaRPr>
          </a:p>
          <a:p>
            <a:pPr>
              <a:spcAft>
                <a:spcPts val="2200"/>
              </a:spcAft>
            </a:pPr>
            <a:endParaRPr lang="en-GB" sz="1200" dirty="0">
              <a:solidFill>
                <a:srgbClr val="1CABE2"/>
              </a:solidFill>
            </a:endParaRPr>
          </a:p>
        </p:txBody>
      </p:sp>
      <p:pic>
        <p:nvPicPr>
          <p:cNvPr id="5" name="Grafik 4">
            <a:extLst>
              <a:ext uri="{FF2B5EF4-FFF2-40B4-BE49-F238E27FC236}">
                <a16:creationId xmlns:a16="http://schemas.microsoft.com/office/drawing/2014/main" id="{36B23DE4-77EF-0644-AEA1-2F9BC2A1E373}"/>
              </a:ext>
            </a:extLst>
          </p:cNvPr>
          <p:cNvPicPr>
            <a:picLocks noChangeAspect="1"/>
          </p:cNvPicPr>
          <p:nvPr/>
        </p:nvPicPr>
        <p:blipFill>
          <a:blip r:embed="rId2"/>
          <a:stretch>
            <a:fillRect/>
          </a:stretch>
        </p:blipFill>
        <p:spPr>
          <a:xfrm>
            <a:off x="780326" y="1458572"/>
            <a:ext cx="6370721" cy="3550286"/>
          </a:xfrm>
          <a:prstGeom prst="rect">
            <a:avLst/>
          </a:prstGeom>
        </p:spPr>
      </p:pic>
    </p:spTree>
    <p:extLst>
      <p:ext uri="{BB962C8B-B14F-4D97-AF65-F5344CB8AC3E}">
        <p14:creationId xmlns:p14="http://schemas.microsoft.com/office/powerpoint/2010/main" val="39755405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AAE5"/>
                </a:solidFill>
                <a:latin typeface="+mj-lt"/>
              </a:rPr>
              <a:t>Organizational information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3"/>
            <a:ext cx="7988983" cy="1985962"/>
          </a:xfrm>
        </p:spPr>
        <p:txBody>
          <a:bodyPr/>
          <a:lstStyle/>
          <a:p>
            <a:pPr>
              <a:spcAft>
                <a:spcPts val="4000"/>
              </a:spcAft>
            </a:pPr>
            <a:r>
              <a:rPr lang="en-GB" sz="1200" dirty="0"/>
              <a:t>Additionally, every campaign/project will be created in our</a:t>
            </a:r>
            <a:r>
              <a:rPr lang="en-GB" sz="1200" dirty="0">
                <a:latin typeface="+mj-lt"/>
              </a:rPr>
              <a:t> </a:t>
            </a:r>
            <a:r>
              <a:rPr lang="en-GB" sz="1200" dirty="0">
                <a:solidFill>
                  <a:schemeClr val="tx1">
                    <a:lumMod val="65000"/>
                    <a:lumOff val="35000"/>
                  </a:schemeClr>
                </a:solidFill>
                <a:latin typeface="+mj-lt"/>
              </a:rPr>
              <a:t>Toolbox</a:t>
            </a:r>
            <a:r>
              <a:rPr lang="en-GB" sz="1200" dirty="0">
                <a:latin typeface="+mj-lt"/>
              </a:rPr>
              <a:t> </a:t>
            </a:r>
            <a:r>
              <a:rPr lang="en-GB" sz="1200" dirty="0"/>
              <a:t>(Preview Link for approval process) </a:t>
            </a:r>
            <a:br>
              <a:rPr lang="en-GB" sz="1200" dirty="0"/>
            </a:br>
            <a:r>
              <a:rPr lang="en-GB" sz="1200" u="sng" dirty="0">
                <a:solidFill>
                  <a:srgbClr val="1CABE2"/>
                </a:solidFill>
              </a:rPr>
              <a:t>https://</a:t>
            </a:r>
            <a:r>
              <a:rPr lang="en-GB" sz="1200" u="sng" dirty="0" err="1">
                <a:solidFill>
                  <a:srgbClr val="1CABE2"/>
                </a:solidFill>
              </a:rPr>
              <a:t>internal.drwolfconsulting.de</a:t>
            </a:r>
            <a:r>
              <a:rPr lang="en-GB" sz="1200" u="sng" dirty="0">
                <a:solidFill>
                  <a:srgbClr val="1CABE2"/>
                </a:solidFill>
              </a:rPr>
              <a:t>/login/</a:t>
            </a:r>
          </a:p>
        </p:txBody>
      </p:sp>
      <p:pic>
        <p:nvPicPr>
          <p:cNvPr id="8" name="Grafik 7">
            <a:extLst>
              <a:ext uri="{FF2B5EF4-FFF2-40B4-BE49-F238E27FC236}">
                <a16:creationId xmlns:a16="http://schemas.microsoft.com/office/drawing/2014/main" id="{2AF8DB84-3501-0945-B9D4-56B8260BDB83}"/>
              </a:ext>
            </a:extLst>
          </p:cNvPr>
          <p:cNvPicPr>
            <a:picLocks noChangeAspect="1"/>
          </p:cNvPicPr>
          <p:nvPr/>
        </p:nvPicPr>
        <p:blipFill>
          <a:blip r:embed="rId2"/>
          <a:stretch>
            <a:fillRect/>
          </a:stretch>
        </p:blipFill>
        <p:spPr>
          <a:xfrm>
            <a:off x="780326" y="1458572"/>
            <a:ext cx="7184272" cy="3378123"/>
          </a:xfrm>
          <a:prstGeom prst="rect">
            <a:avLst/>
          </a:prstGeom>
        </p:spPr>
      </p:pic>
    </p:spTree>
    <p:extLst>
      <p:ext uri="{BB962C8B-B14F-4D97-AF65-F5344CB8AC3E}">
        <p14:creationId xmlns:p14="http://schemas.microsoft.com/office/powerpoint/2010/main" val="3066407674"/>
      </p:ext>
    </p:extLst>
  </p:cSld>
  <p:clrMapOvr>
    <a:masterClrMapping/>
  </p:clrMapOvr>
  <p:transition spd="slow">
    <p:push dir="u"/>
  </p:transition>
</p:sld>
</file>

<file path=ppt/theme/theme1.xml><?xml version="1.0" encoding="utf-8"?>
<a:theme xmlns:a="http://schemas.openxmlformats.org/drawingml/2006/main" name="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2.xml><?xml version="1.0" encoding="utf-8"?>
<a:theme xmlns:a="http://schemas.openxmlformats.org/drawingml/2006/main" name="Gettings Loyalty 05022014">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689</Words>
  <Application>Microsoft Macintosh PowerPoint</Application>
  <PresentationFormat>Bildschirmpräsentation (16:9)</PresentationFormat>
  <Paragraphs>135</Paragraphs>
  <Slides>8</Slides>
  <Notes>2</Notes>
  <HiddenSlides>0</HiddenSlides>
  <MMClips>1</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8</vt:i4>
      </vt:variant>
    </vt:vector>
  </HeadingPairs>
  <TitlesOfParts>
    <vt:vector size="18" baseType="lpstr">
      <vt:lpstr>ＭＳ Ｐゴシック</vt:lpstr>
      <vt:lpstr>ＭＳ Ｐゴシック</vt:lpstr>
      <vt:lpstr>Arial</vt:lpstr>
      <vt:lpstr>Franklin Gothic Book</vt:lpstr>
      <vt:lpstr>Franklin Gothic Medium</vt:lpstr>
      <vt:lpstr>Tahoma</vt:lpstr>
      <vt:lpstr>Tw Cen MT</vt:lpstr>
      <vt:lpstr>Wingdings</vt:lpstr>
      <vt:lpstr>MASTER</vt:lpstr>
      <vt:lpstr>Gettings Loyalty 05022014</vt:lpstr>
      <vt:lpstr>PowerPoint-Präsentation</vt:lpstr>
      <vt:lpstr>TECHNICAL SET-UP</vt:lpstr>
      <vt:lpstr>Process overview – Commercial</vt:lpstr>
      <vt:lpstr>Process overview – Campaign Coordination</vt:lpstr>
      <vt:lpstr>Process overview – broadcast Preparation</vt:lpstr>
      <vt:lpstr>Organizational information</vt:lpstr>
      <vt:lpstr>Organizational information</vt:lpstr>
      <vt:lpstr>Organizational information</vt:lpstr>
    </vt:vector>
  </TitlesOfParts>
  <Company>Velti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akesmiri@velti.com</dc:creator>
  <cp:lastModifiedBy>Stephan Werner</cp:lastModifiedBy>
  <cp:revision>2663</cp:revision>
  <cp:lastPrinted>2015-09-22T10:53:44Z</cp:lastPrinted>
  <dcterms:created xsi:type="dcterms:W3CDTF">2013-02-04T22:35:11Z</dcterms:created>
  <dcterms:modified xsi:type="dcterms:W3CDTF">2020-06-15T12:39:24Z</dcterms:modified>
</cp:coreProperties>
</file>